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25"/>
  </p:notesMasterIdLst>
  <p:handoutMasterIdLst>
    <p:handoutMasterId r:id="rId26"/>
  </p:handoutMasterIdLst>
  <p:sldIdLst>
    <p:sldId id="263" r:id="rId2"/>
    <p:sldId id="280" r:id="rId3"/>
    <p:sldId id="284" r:id="rId4"/>
    <p:sldId id="257" r:id="rId5"/>
    <p:sldId id="264" r:id="rId6"/>
    <p:sldId id="258" r:id="rId7"/>
    <p:sldId id="282" r:id="rId8"/>
    <p:sldId id="260" r:id="rId9"/>
    <p:sldId id="265" r:id="rId10"/>
    <p:sldId id="285" r:id="rId11"/>
    <p:sldId id="261" r:id="rId12"/>
    <p:sldId id="266" r:id="rId13"/>
    <p:sldId id="267" r:id="rId14"/>
    <p:sldId id="268" r:id="rId15"/>
    <p:sldId id="269" r:id="rId16"/>
    <p:sldId id="270" r:id="rId17"/>
    <p:sldId id="271" r:id="rId18"/>
    <p:sldId id="283" r:id="rId19"/>
    <p:sldId id="273" r:id="rId20"/>
    <p:sldId id="281" r:id="rId21"/>
    <p:sldId id="274" r:id="rId22"/>
    <p:sldId id="275" r:id="rId23"/>
    <p:sldId id="276" r:id="rId24"/>
  </p:sldIdLst>
  <p:sldSz cx="9144000" cy="6858000" type="screen4x3"/>
  <p:notesSz cx="6858000" cy="9144000"/>
  <p:custDataLst>
    <p:tags r:id="rId27"/>
  </p:custDataLst>
  <p:defaultTextStyle>
    <a:defPPr>
      <a:defRPr lang="en-US"/>
    </a:defPPr>
    <a:lvl1pPr algn="l" rtl="0" eaLnBrk="0" fontAlgn="base" hangingPunct="0">
      <a:spcBef>
        <a:spcPct val="0"/>
      </a:spcBef>
      <a:spcAft>
        <a:spcPct val="0"/>
      </a:spcAft>
      <a:defRPr kumimoji="1" sz="2400" kern="1200">
        <a:solidFill>
          <a:schemeClr val="tx1"/>
        </a:solidFill>
        <a:latin typeface="Arial" charset="0"/>
        <a:ea typeface="+mn-ea"/>
        <a:cs typeface="+mn-cs"/>
      </a:defRPr>
    </a:lvl1pPr>
    <a:lvl2pPr marL="457200" algn="l" rtl="0" eaLnBrk="0" fontAlgn="base" hangingPunct="0">
      <a:spcBef>
        <a:spcPct val="0"/>
      </a:spcBef>
      <a:spcAft>
        <a:spcPct val="0"/>
      </a:spcAft>
      <a:defRPr kumimoji="1" sz="2400" kern="1200">
        <a:solidFill>
          <a:schemeClr val="tx1"/>
        </a:solidFill>
        <a:latin typeface="Arial" charset="0"/>
        <a:ea typeface="+mn-ea"/>
        <a:cs typeface="+mn-cs"/>
      </a:defRPr>
    </a:lvl2pPr>
    <a:lvl3pPr marL="914400" algn="l" rtl="0" eaLnBrk="0" fontAlgn="base" hangingPunct="0">
      <a:spcBef>
        <a:spcPct val="0"/>
      </a:spcBef>
      <a:spcAft>
        <a:spcPct val="0"/>
      </a:spcAft>
      <a:defRPr kumimoji="1" sz="2400" kern="1200">
        <a:solidFill>
          <a:schemeClr val="tx1"/>
        </a:solidFill>
        <a:latin typeface="Arial" charset="0"/>
        <a:ea typeface="+mn-ea"/>
        <a:cs typeface="+mn-cs"/>
      </a:defRPr>
    </a:lvl3pPr>
    <a:lvl4pPr marL="1371600" algn="l" rtl="0" eaLnBrk="0" fontAlgn="base" hangingPunct="0">
      <a:spcBef>
        <a:spcPct val="0"/>
      </a:spcBef>
      <a:spcAft>
        <a:spcPct val="0"/>
      </a:spcAft>
      <a:defRPr kumimoji="1" sz="2400" kern="1200">
        <a:solidFill>
          <a:schemeClr val="tx1"/>
        </a:solidFill>
        <a:latin typeface="Arial" charset="0"/>
        <a:ea typeface="+mn-ea"/>
        <a:cs typeface="+mn-cs"/>
      </a:defRPr>
    </a:lvl4pPr>
    <a:lvl5pPr marL="1828800" algn="l" rtl="0" eaLnBrk="0" fontAlgn="base" hangingPunct="0">
      <a:spcBef>
        <a:spcPct val="0"/>
      </a:spcBef>
      <a:spcAft>
        <a:spcPct val="0"/>
      </a:spcAft>
      <a:defRPr kumimoji="1" sz="2400" kern="1200">
        <a:solidFill>
          <a:schemeClr val="tx1"/>
        </a:solidFill>
        <a:latin typeface="Arial" charset="0"/>
        <a:ea typeface="+mn-ea"/>
        <a:cs typeface="+mn-cs"/>
      </a:defRPr>
    </a:lvl5pPr>
    <a:lvl6pPr marL="2286000" algn="l" defTabSz="914400" rtl="0" eaLnBrk="1" latinLnBrk="0" hangingPunct="1">
      <a:defRPr kumimoji="1" sz="2400" kern="1200">
        <a:solidFill>
          <a:schemeClr val="tx1"/>
        </a:solidFill>
        <a:latin typeface="Arial" charset="0"/>
        <a:ea typeface="+mn-ea"/>
        <a:cs typeface="+mn-cs"/>
      </a:defRPr>
    </a:lvl6pPr>
    <a:lvl7pPr marL="2743200" algn="l" defTabSz="914400" rtl="0" eaLnBrk="1" latinLnBrk="0" hangingPunct="1">
      <a:defRPr kumimoji="1" sz="2400" kern="1200">
        <a:solidFill>
          <a:schemeClr val="tx1"/>
        </a:solidFill>
        <a:latin typeface="Arial" charset="0"/>
        <a:ea typeface="+mn-ea"/>
        <a:cs typeface="+mn-cs"/>
      </a:defRPr>
    </a:lvl7pPr>
    <a:lvl8pPr marL="3200400" algn="l" defTabSz="914400" rtl="0" eaLnBrk="1" latinLnBrk="0" hangingPunct="1">
      <a:defRPr kumimoji="1" sz="2400" kern="1200">
        <a:solidFill>
          <a:schemeClr val="tx1"/>
        </a:solidFill>
        <a:latin typeface="Arial" charset="0"/>
        <a:ea typeface="+mn-ea"/>
        <a:cs typeface="+mn-cs"/>
      </a:defRPr>
    </a:lvl8pPr>
    <a:lvl9pPr marL="3657600" algn="l" defTabSz="914400" rtl="0" eaLnBrk="1" latinLnBrk="0" hangingPunct="1">
      <a:defRPr kumimoji="1"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996633"/>
    <a:srgbClr val="3366CC"/>
    <a:srgbClr val="009900"/>
    <a:srgbClr val="FFFFEB"/>
    <a:srgbClr val="E1F4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661" autoAdjust="0"/>
    <p:restoredTop sz="90929"/>
  </p:normalViewPr>
  <p:slideViewPr>
    <p:cSldViewPr>
      <p:cViewPr varScale="1">
        <p:scale>
          <a:sx n="106" d="100"/>
          <a:sy n="106" d="100"/>
        </p:scale>
        <p:origin x="-17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kumimoji="0" sz="1200" smtClean="0">
                <a:latin typeface="Times New Roman" charset="0"/>
              </a:defRPr>
            </a:lvl1pPr>
          </a:lstStyle>
          <a:p>
            <a:pPr>
              <a:defRPr/>
            </a:pPr>
            <a:r>
              <a:rPr lang="en-US" altLang="en-US"/>
              <a:t>MartinGreenhow</a:t>
            </a:r>
          </a:p>
        </p:txBody>
      </p:sp>
      <p:sp>
        <p:nvSpPr>
          <p:cNvPr id="12291"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kumimoji="0" sz="1200" smtClean="0">
                <a:latin typeface="Times New Roman" charset="0"/>
              </a:defRPr>
            </a:lvl1pPr>
          </a:lstStyle>
          <a:p>
            <a:pPr>
              <a:defRPr/>
            </a:pPr>
            <a:endParaRPr lang="en-US" altLang="en-US"/>
          </a:p>
        </p:txBody>
      </p:sp>
      <p:sp>
        <p:nvSpPr>
          <p:cNvPr id="12292" name="Rectangle 4"/>
          <p:cNvSpPr>
            <a:spLocks noGrp="1" noChangeArrowheads="1"/>
          </p:cNvSpPr>
          <p:nvPr>
            <p:ph type="ftr" sz="quarter" idx="2"/>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kumimoji="0" sz="1200" smtClean="0">
                <a:latin typeface="Times New Roman" charset="0"/>
              </a:defRPr>
            </a:lvl1pPr>
          </a:lstStyle>
          <a:p>
            <a:pPr>
              <a:defRPr/>
            </a:pPr>
            <a:r>
              <a:rPr lang="en-US" altLang="en-US"/>
              <a:t>Fail your PhD with confidence!Getting the most from your project.</a:t>
            </a:r>
          </a:p>
        </p:txBody>
      </p:sp>
      <p:sp>
        <p:nvSpPr>
          <p:cNvPr id="12293"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kumimoji="0" sz="1200" smtClean="0">
                <a:latin typeface="Times New Roman" charset="0"/>
              </a:defRPr>
            </a:lvl1pPr>
          </a:lstStyle>
          <a:p>
            <a:pPr>
              <a:defRPr/>
            </a:pPr>
            <a:fld id="{B11AEB3B-8A5D-4E2A-B685-D46CB8775AA2}" type="slidenum">
              <a:rPr lang="en-US" altLang="en-US"/>
              <a:pPr>
                <a:defRPr/>
              </a:pPr>
              <a:t>‹#›</a:t>
            </a:fld>
            <a:endParaRPr lang="en-US" altLang="en-US"/>
          </a:p>
        </p:txBody>
      </p:sp>
    </p:spTree>
    <p:extLst>
      <p:ext uri="{BB962C8B-B14F-4D97-AF65-F5344CB8AC3E}">
        <p14:creationId xmlns:p14="http://schemas.microsoft.com/office/powerpoint/2010/main" val="2044835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0" rIns="19050" bIns="0" numCol="1" anchor="t" anchorCtr="0" compatLnSpc="1">
            <a:prstTxWarp prst="textNoShape">
              <a:avLst/>
            </a:prstTxWarp>
          </a:bodyPr>
          <a:lstStyle>
            <a:lvl1pPr>
              <a:defRPr sz="1000" i="1" smtClean="0"/>
            </a:lvl1pPr>
          </a:lstStyle>
          <a:p>
            <a:pPr>
              <a:defRPr/>
            </a:pPr>
            <a:r>
              <a:rPr lang="en-US" altLang="en-US"/>
              <a:t>*</a:t>
            </a:r>
            <a:endParaRPr lang="en-US" altLang="en-US" sz="1200" i="0"/>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0" rIns="19050" bIns="0" numCol="1" anchor="t" anchorCtr="0" compatLnSpc="1">
            <a:prstTxWarp prst="textNoShape">
              <a:avLst/>
            </a:prstTxWarp>
          </a:bodyPr>
          <a:lstStyle>
            <a:lvl1pPr algn="r">
              <a:defRPr sz="1000" i="1" smtClean="0"/>
            </a:lvl1pPr>
          </a:lstStyle>
          <a:p>
            <a:pPr>
              <a:defRPr/>
            </a:pPr>
            <a:r>
              <a:rPr lang="en-US" altLang="en-US"/>
              <a:t>07/16/96</a:t>
            </a:r>
            <a:endParaRPr lang="en-US" altLang="en-US" sz="1200" i="0"/>
          </a:p>
        </p:txBody>
      </p:sp>
      <p:sp>
        <p:nvSpPr>
          <p:cNvPr id="26628" name="Rectangle 4"/>
          <p:cNvSpPr>
            <a:spLocks noGrp="1" noRot="1" noChangeAspect="1" noChangeArrowheads="1"/>
          </p:cNvSpPr>
          <p:nvPr>
            <p:ph type="sldImg" idx="2"/>
          </p:nvPr>
        </p:nvSpPr>
        <p:spPr bwMode="auto">
          <a:xfrm>
            <a:off x="1143000" y="685800"/>
            <a:ext cx="4572000" cy="3429000"/>
          </a:xfrm>
          <a:prstGeom prst="rect">
            <a:avLst/>
          </a:prstGeom>
          <a:noFill/>
          <a:ln w="12700" cap="sq">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0" rIns="19050" bIns="0" numCol="1" anchor="b" anchorCtr="0" compatLnSpc="1">
            <a:prstTxWarp prst="textNoShape">
              <a:avLst/>
            </a:prstTxWarp>
          </a:bodyPr>
          <a:lstStyle>
            <a:lvl1pPr>
              <a:defRPr sz="1000" i="1" smtClean="0"/>
            </a:lvl1pPr>
          </a:lstStyle>
          <a:p>
            <a:pPr>
              <a:defRPr/>
            </a:pPr>
            <a:r>
              <a:rPr lang="en-US" altLang="en-US"/>
              <a:t>Fail your PhD with confidence!*</a:t>
            </a:r>
            <a:endParaRPr lang="en-US" altLang="en-US" sz="1200" i="0"/>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19050" tIns="0" rIns="19050" bIns="0" numCol="1" anchor="b" anchorCtr="0" compatLnSpc="1">
            <a:prstTxWarp prst="textNoShape">
              <a:avLst/>
            </a:prstTxWarp>
          </a:bodyPr>
          <a:lstStyle>
            <a:lvl1pPr algn="r">
              <a:defRPr sz="1000" i="1" smtClean="0"/>
            </a:lvl1pPr>
          </a:lstStyle>
          <a:p>
            <a:pPr>
              <a:defRPr/>
            </a:pPr>
            <a:fld id="{61C2CFF1-AB34-42E3-A45F-34FAE5EFDBEB}" type="slidenum">
              <a:rPr lang="en-US" altLang="en-US"/>
              <a:pPr>
                <a:defRPr/>
              </a:pPr>
              <a:t>‹#›</a:t>
            </a:fld>
            <a:r>
              <a:rPr lang="en-US" altLang="en-US"/>
              <a:t>##</a:t>
            </a:r>
            <a:endParaRPr lang="en-US" altLang="en-US" sz="1200" i="0"/>
          </a:p>
        </p:txBody>
      </p:sp>
    </p:spTree>
    <p:extLst>
      <p:ext uri="{BB962C8B-B14F-4D97-AF65-F5344CB8AC3E}">
        <p14:creationId xmlns:p14="http://schemas.microsoft.com/office/powerpoint/2010/main" val="858238600"/>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gray">
          <a:xfrm>
            <a:off x="690563" y="3340100"/>
            <a:ext cx="7653337" cy="485775"/>
          </a:xfrm>
          <a:custGeom>
            <a:avLst/>
            <a:gdLst>
              <a:gd name="T0" fmla="*/ 302203 w 4128"/>
              <a:gd name="T1" fmla="*/ 202829 h 479"/>
              <a:gd name="T2" fmla="*/ 7653337 w 4128"/>
              <a:gd name="T3" fmla="*/ 202829 h 479"/>
              <a:gd name="T4" fmla="*/ 7653337 w 4128"/>
              <a:gd name="T5" fmla="*/ 435068 h 479"/>
              <a:gd name="T6" fmla="*/ 0 w 4128"/>
              <a:gd name="T7" fmla="*/ 447238 h 479"/>
              <a:gd name="T8" fmla="*/ 302203 w 4128"/>
              <a:gd name="T9" fmla="*/ 202829 h 4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195"/>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32771" name="Rectangle 3"/>
          <p:cNvSpPr>
            <a:spLocks noGrp="1" noChangeArrowheads="1"/>
          </p:cNvSpPr>
          <p:nvPr>
            <p:ph type="ctrTitle"/>
          </p:nvPr>
        </p:nvSpPr>
        <p:spPr>
          <a:xfrm>
            <a:off x="685800" y="2286000"/>
            <a:ext cx="7772400" cy="1143000"/>
          </a:xfrm>
        </p:spPr>
        <p:txBody>
          <a:bodyPr/>
          <a:lstStyle>
            <a:lvl1pPr>
              <a:defRPr/>
            </a:lvl1pPr>
          </a:lstStyle>
          <a:p>
            <a:pPr lvl="0"/>
            <a:r>
              <a:rPr lang="en-US" altLang="en-US" noProof="0" smtClean="0"/>
              <a:t>Click to edit Master title style</a:t>
            </a:r>
          </a:p>
        </p:txBody>
      </p:sp>
      <p:sp>
        <p:nvSpPr>
          <p:cNvPr id="32772" name="Rectangle 4"/>
          <p:cNvSpPr>
            <a:spLocks noGrp="1" noChangeArrowheads="1"/>
          </p:cNvSpPr>
          <p:nvPr>
            <p:ph type="subTitle" idx="1"/>
          </p:nvPr>
        </p:nvSpPr>
        <p:spPr>
          <a:xfrm>
            <a:off x="1371600" y="3886200"/>
            <a:ext cx="6400800" cy="1752600"/>
          </a:xfrm>
        </p:spPr>
        <p:txBody>
          <a:bodyPr/>
          <a:lstStyle>
            <a:lvl1pPr marL="0" indent="0" algn="ctr">
              <a:buFont typeface="Monotype Sorts" pitchFamily="2" charset="2"/>
              <a:buNone/>
              <a:defRPr/>
            </a:lvl1pPr>
          </a:lstStyle>
          <a:p>
            <a:pPr lvl="0"/>
            <a:r>
              <a:rPr lang="en-US" altLang="en-US" noProof="0" smtClean="0"/>
              <a:t>Click to edit Master subtitle style</a:t>
            </a:r>
          </a:p>
        </p:txBody>
      </p:sp>
      <p:sp>
        <p:nvSpPr>
          <p:cNvPr id="5" name="Rectangle 5"/>
          <p:cNvSpPr>
            <a:spLocks noGrp="1" noChangeArrowheads="1"/>
          </p:cNvSpPr>
          <p:nvPr>
            <p:ph type="dt" sz="half" idx="10"/>
          </p:nvPr>
        </p:nvSpPr>
        <p:spPr/>
        <p:txBody>
          <a:bodyPr/>
          <a:lstStyle>
            <a:lvl1pPr>
              <a:defRPr smtClean="0">
                <a:solidFill>
                  <a:srgbClr val="578963"/>
                </a:solidFill>
              </a:defRPr>
            </a:lvl1pPr>
          </a:lstStyle>
          <a:p>
            <a:pPr>
              <a:defRPr/>
            </a:pPr>
            <a:fld id="{F037449E-561F-4FAB-BF25-65E9C2E459BB}" type="datetime1">
              <a:rPr lang="en-US" altLang="en-US"/>
              <a:pPr>
                <a:defRPr/>
              </a:pPr>
              <a:t>7/25/2018</a:t>
            </a:fld>
            <a:endParaRPr lang="en-US" altLang="en-US"/>
          </a:p>
        </p:txBody>
      </p:sp>
      <p:sp>
        <p:nvSpPr>
          <p:cNvPr id="6" name="Rectangle 6"/>
          <p:cNvSpPr>
            <a:spLocks noGrp="1" noChangeArrowheads="1"/>
          </p:cNvSpPr>
          <p:nvPr>
            <p:ph type="ftr" sz="quarter" idx="11"/>
          </p:nvPr>
        </p:nvSpPr>
        <p:spPr/>
        <p:txBody>
          <a:bodyPr/>
          <a:lstStyle>
            <a:lvl1pPr>
              <a:defRPr smtClean="0">
                <a:solidFill>
                  <a:srgbClr val="578963"/>
                </a:solidFill>
              </a:defRPr>
            </a:lvl1pPr>
          </a:lstStyle>
          <a:p>
            <a:pPr>
              <a:defRPr/>
            </a:pPr>
            <a:r>
              <a:rPr lang="en-US" altLang="en-US"/>
              <a:t>Dept of Mathematical Sciences, Brunel University</a:t>
            </a:r>
          </a:p>
        </p:txBody>
      </p:sp>
      <p:sp>
        <p:nvSpPr>
          <p:cNvPr id="7" name="Rectangle 7"/>
          <p:cNvSpPr>
            <a:spLocks noGrp="1" noChangeArrowheads="1"/>
          </p:cNvSpPr>
          <p:nvPr>
            <p:ph type="sldNum" sz="quarter" idx="12"/>
          </p:nvPr>
        </p:nvSpPr>
        <p:spPr/>
        <p:txBody>
          <a:bodyPr/>
          <a:lstStyle>
            <a:lvl1pPr>
              <a:defRPr smtClean="0">
                <a:solidFill>
                  <a:srgbClr val="578963"/>
                </a:solidFill>
              </a:defRPr>
            </a:lvl1pPr>
          </a:lstStyle>
          <a:p>
            <a:pPr>
              <a:defRPr/>
            </a:pPr>
            <a:fld id="{E16E9BCA-538F-404E-9B92-F6F6F7B424EE}" type="slidenum">
              <a:rPr lang="en-US" altLang="en-US"/>
              <a:pPr>
                <a:defRPr/>
              </a:pPr>
              <a:t>‹#›</a:t>
            </a:fld>
            <a:endParaRPr lang="en-US" altLang="en-US"/>
          </a:p>
        </p:txBody>
      </p:sp>
    </p:spTree>
    <p:extLst>
      <p:ext uri="{BB962C8B-B14F-4D97-AF65-F5344CB8AC3E}">
        <p14:creationId xmlns:p14="http://schemas.microsoft.com/office/powerpoint/2010/main" val="3074636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9DF916D3-2616-4B3B-850B-4A6688DA3F02}" type="datetime1">
              <a:rPr lang="en-US" altLang="en-US"/>
              <a:pPr>
                <a:defRPr/>
              </a:pPr>
              <a:t>7/25/2018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F1DCE48E-072D-4E64-8276-1A0F92462AAD}" type="slidenum">
              <a:rPr lang="en-US" altLang="en-US"/>
              <a:pPr>
                <a:defRPr/>
              </a:pPr>
              <a:t>‹#›</a:t>
            </a:fld>
            <a:endParaRPr lang="en-US" altLang="en-US"/>
          </a:p>
        </p:txBody>
      </p:sp>
    </p:spTree>
    <p:extLst>
      <p:ext uri="{BB962C8B-B14F-4D97-AF65-F5344CB8AC3E}">
        <p14:creationId xmlns:p14="http://schemas.microsoft.com/office/powerpoint/2010/main" val="4285011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5638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4A2FDF28-6907-4047-8DFE-1F8DC3EB95E0}" type="datetime1">
              <a:rPr lang="en-US" altLang="en-US"/>
              <a:pPr>
                <a:defRPr/>
              </a:pPr>
              <a:t>7/25/2018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7A268551-D9AF-4507-B0F3-F0F9BEFF96E9}" type="slidenum">
              <a:rPr lang="en-US" altLang="en-US"/>
              <a:pPr>
                <a:defRPr/>
              </a:pPr>
              <a:t>‹#›</a:t>
            </a:fld>
            <a:endParaRPr lang="en-US" altLang="en-US"/>
          </a:p>
        </p:txBody>
      </p:sp>
    </p:spTree>
    <p:extLst>
      <p:ext uri="{BB962C8B-B14F-4D97-AF65-F5344CB8AC3E}">
        <p14:creationId xmlns:p14="http://schemas.microsoft.com/office/powerpoint/2010/main" val="143547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A400D677-41FA-4D3D-B82F-790667641164}" type="datetime1">
              <a:rPr lang="en-US" altLang="en-US"/>
              <a:pPr>
                <a:defRPr/>
              </a:pPr>
              <a:t>7/25/2018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51513067-5DAE-4163-835E-054FBC01934D}" type="slidenum">
              <a:rPr lang="en-US" altLang="en-US"/>
              <a:pPr>
                <a:defRPr/>
              </a:pPr>
              <a:t>‹#›</a:t>
            </a:fld>
            <a:endParaRPr lang="en-US" altLang="en-US"/>
          </a:p>
        </p:txBody>
      </p:sp>
    </p:spTree>
    <p:extLst>
      <p:ext uri="{BB962C8B-B14F-4D97-AF65-F5344CB8AC3E}">
        <p14:creationId xmlns:p14="http://schemas.microsoft.com/office/powerpoint/2010/main" val="23474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6C56C23-60F0-464E-BB64-ED6AF1C066B0}" type="datetime1">
              <a:rPr lang="en-US" altLang="en-US"/>
              <a:pPr>
                <a:defRPr/>
              </a:pPr>
              <a:t>7/25/2018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9A08B5F4-52B9-4AEE-A3CD-65E48CB354C4}" type="slidenum">
              <a:rPr lang="en-US" altLang="en-US"/>
              <a:pPr>
                <a:defRPr/>
              </a:pPr>
              <a:t>‹#›</a:t>
            </a:fld>
            <a:endParaRPr lang="en-US" altLang="en-US"/>
          </a:p>
        </p:txBody>
      </p:sp>
    </p:spTree>
    <p:extLst>
      <p:ext uri="{BB962C8B-B14F-4D97-AF65-F5344CB8AC3E}">
        <p14:creationId xmlns:p14="http://schemas.microsoft.com/office/powerpoint/2010/main" val="164243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BE0070EF-F27D-4C36-AAC2-224686AC3A7E}" type="datetime1">
              <a:rPr lang="en-US" altLang="en-US"/>
              <a:pPr>
                <a:defRPr/>
              </a:pPr>
              <a:t>7/25/2018</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7" name="Rectangle 6"/>
          <p:cNvSpPr>
            <a:spLocks noGrp="1" noChangeArrowheads="1"/>
          </p:cNvSpPr>
          <p:nvPr>
            <p:ph type="sldNum" sz="quarter" idx="12"/>
          </p:nvPr>
        </p:nvSpPr>
        <p:spPr>
          <a:ln/>
        </p:spPr>
        <p:txBody>
          <a:bodyPr/>
          <a:lstStyle>
            <a:lvl1pPr>
              <a:defRPr/>
            </a:lvl1pPr>
          </a:lstStyle>
          <a:p>
            <a:pPr>
              <a:defRPr/>
            </a:pPr>
            <a:fld id="{714A58AC-2251-45E4-A991-199A7DB4C881}" type="slidenum">
              <a:rPr lang="en-US" altLang="en-US"/>
              <a:pPr>
                <a:defRPr/>
              </a:pPr>
              <a:t>‹#›</a:t>
            </a:fld>
            <a:endParaRPr lang="en-US" altLang="en-US"/>
          </a:p>
        </p:txBody>
      </p:sp>
    </p:spTree>
    <p:extLst>
      <p:ext uri="{BB962C8B-B14F-4D97-AF65-F5344CB8AC3E}">
        <p14:creationId xmlns:p14="http://schemas.microsoft.com/office/powerpoint/2010/main" val="1803988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B572672A-83AA-43B3-81A3-C803A985C4EE}" type="datetime1">
              <a:rPr lang="en-US" altLang="en-US"/>
              <a:pPr>
                <a:defRPr/>
              </a:pPr>
              <a:t>7/25/2018</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9" name="Rectangle 6"/>
          <p:cNvSpPr>
            <a:spLocks noGrp="1" noChangeArrowheads="1"/>
          </p:cNvSpPr>
          <p:nvPr>
            <p:ph type="sldNum" sz="quarter" idx="12"/>
          </p:nvPr>
        </p:nvSpPr>
        <p:spPr>
          <a:ln/>
        </p:spPr>
        <p:txBody>
          <a:bodyPr/>
          <a:lstStyle>
            <a:lvl1pPr>
              <a:defRPr/>
            </a:lvl1pPr>
          </a:lstStyle>
          <a:p>
            <a:pPr>
              <a:defRPr/>
            </a:pPr>
            <a:fld id="{FCB537AE-44D0-4437-8373-9098C3000CC7}" type="slidenum">
              <a:rPr lang="en-US" altLang="en-US"/>
              <a:pPr>
                <a:defRPr/>
              </a:pPr>
              <a:t>‹#›</a:t>
            </a:fld>
            <a:endParaRPr lang="en-US" altLang="en-US"/>
          </a:p>
        </p:txBody>
      </p:sp>
    </p:spTree>
    <p:extLst>
      <p:ext uri="{BB962C8B-B14F-4D97-AF65-F5344CB8AC3E}">
        <p14:creationId xmlns:p14="http://schemas.microsoft.com/office/powerpoint/2010/main" val="2115252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FC3A5BBD-9DD6-4CD7-8364-2EC498829A19}" type="datetime1">
              <a:rPr lang="en-US" altLang="en-US"/>
              <a:pPr>
                <a:defRPr/>
              </a:pPr>
              <a:t>7/25/2018</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5" name="Rectangle 6"/>
          <p:cNvSpPr>
            <a:spLocks noGrp="1" noChangeArrowheads="1"/>
          </p:cNvSpPr>
          <p:nvPr>
            <p:ph type="sldNum" sz="quarter" idx="12"/>
          </p:nvPr>
        </p:nvSpPr>
        <p:spPr>
          <a:ln/>
        </p:spPr>
        <p:txBody>
          <a:bodyPr/>
          <a:lstStyle>
            <a:lvl1pPr>
              <a:defRPr/>
            </a:lvl1pPr>
          </a:lstStyle>
          <a:p>
            <a:pPr>
              <a:defRPr/>
            </a:pPr>
            <a:fld id="{9FF6E6C1-3743-4EAE-AF02-1E8B9F603676}" type="slidenum">
              <a:rPr lang="en-US" altLang="en-US"/>
              <a:pPr>
                <a:defRPr/>
              </a:pPr>
              <a:t>‹#›</a:t>
            </a:fld>
            <a:endParaRPr lang="en-US" altLang="en-US"/>
          </a:p>
        </p:txBody>
      </p:sp>
    </p:spTree>
    <p:extLst>
      <p:ext uri="{BB962C8B-B14F-4D97-AF65-F5344CB8AC3E}">
        <p14:creationId xmlns:p14="http://schemas.microsoft.com/office/powerpoint/2010/main" val="55279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D5C3258-B3DE-4BA5-BAB2-A2CA658B6B7E}" type="datetime1">
              <a:rPr lang="en-US" altLang="en-US"/>
              <a:pPr>
                <a:defRPr/>
              </a:pPr>
              <a:t>7/25/2018</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4" name="Rectangle 6"/>
          <p:cNvSpPr>
            <a:spLocks noGrp="1" noChangeArrowheads="1"/>
          </p:cNvSpPr>
          <p:nvPr>
            <p:ph type="sldNum" sz="quarter" idx="12"/>
          </p:nvPr>
        </p:nvSpPr>
        <p:spPr>
          <a:ln/>
        </p:spPr>
        <p:txBody>
          <a:bodyPr/>
          <a:lstStyle>
            <a:lvl1pPr>
              <a:defRPr/>
            </a:lvl1pPr>
          </a:lstStyle>
          <a:p>
            <a:pPr>
              <a:defRPr/>
            </a:pPr>
            <a:fld id="{3210FDAB-24D1-42D6-B102-7211BFCA627C}" type="slidenum">
              <a:rPr lang="en-US" altLang="en-US"/>
              <a:pPr>
                <a:defRPr/>
              </a:pPr>
              <a:t>‹#›</a:t>
            </a:fld>
            <a:endParaRPr lang="en-US" altLang="en-US"/>
          </a:p>
        </p:txBody>
      </p:sp>
    </p:spTree>
    <p:extLst>
      <p:ext uri="{BB962C8B-B14F-4D97-AF65-F5344CB8AC3E}">
        <p14:creationId xmlns:p14="http://schemas.microsoft.com/office/powerpoint/2010/main" val="389407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F4012A2-F432-4E6F-9401-DCCF0BBCD451}" type="datetime1">
              <a:rPr lang="en-US" altLang="en-US"/>
              <a:pPr>
                <a:defRPr/>
              </a:pPr>
              <a:t>7/25/2018</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7" name="Rectangle 6"/>
          <p:cNvSpPr>
            <a:spLocks noGrp="1" noChangeArrowheads="1"/>
          </p:cNvSpPr>
          <p:nvPr>
            <p:ph type="sldNum" sz="quarter" idx="12"/>
          </p:nvPr>
        </p:nvSpPr>
        <p:spPr>
          <a:ln/>
        </p:spPr>
        <p:txBody>
          <a:bodyPr/>
          <a:lstStyle>
            <a:lvl1pPr>
              <a:defRPr/>
            </a:lvl1pPr>
          </a:lstStyle>
          <a:p>
            <a:pPr>
              <a:defRPr/>
            </a:pPr>
            <a:fld id="{7CA3CA2C-F11F-46CE-8D45-C6D89FF2975F}" type="slidenum">
              <a:rPr lang="en-US" altLang="en-US"/>
              <a:pPr>
                <a:defRPr/>
              </a:pPr>
              <a:t>‹#›</a:t>
            </a:fld>
            <a:endParaRPr lang="en-US" altLang="en-US"/>
          </a:p>
        </p:txBody>
      </p:sp>
    </p:spTree>
    <p:extLst>
      <p:ext uri="{BB962C8B-B14F-4D97-AF65-F5344CB8AC3E}">
        <p14:creationId xmlns:p14="http://schemas.microsoft.com/office/powerpoint/2010/main" val="2570275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0050612-7A61-4676-876C-CBF6689CDCF9}" type="datetime1">
              <a:rPr lang="en-US" altLang="en-US"/>
              <a:pPr>
                <a:defRPr/>
              </a:pPr>
              <a:t>7/25/2018</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Dept of Mathematical Sciences, Brunel University</a:t>
            </a:r>
          </a:p>
        </p:txBody>
      </p:sp>
      <p:sp>
        <p:nvSpPr>
          <p:cNvPr id="7" name="Rectangle 6"/>
          <p:cNvSpPr>
            <a:spLocks noGrp="1" noChangeArrowheads="1"/>
          </p:cNvSpPr>
          <p:nvPr>
            <p:ph type="sldNum" sz="quarter" idx="12"/>
          </p:nvPr>
        </p:nvSpPr>
        <p:spPr>
          <a:ln/>
        </p:spPr>
        <p:txBody>
          <a:bodyPr/>
          <a:lstStyle>
            <a:lvl1pPr>
              <a:defRPr/>
            </a:lvl1pPr>
          </a:lstStyle>
          <a:p>
            <a:pPr>
              <a:defRPr/>
            </a:pPr>
            <a:fld id="{602C9BD5-815A-46A8-895C-AC1026421AA5}" type="slidenum">
              <a:rPr lang="en-US" altLang="en-US"/>
              <a:pPr>
                <a:defRPr/>
              </a:pPr>
              <a:t>‹#›</a:t>
            </a:fld>
            <a:endParaRPr lang="en-US" altLang="en-US"/>
          </a:p>
        </p:txBody>
      </p:sp>
    </p:spTree>
    <p:extLst>
      <p:ext uri="{BB962C8B-B14F-4D97-AF65-F5344CB8AC3E}">
        <p14:creationId xmlns:p14="http://schemas.microsoft.com/office/powerpoint/2010/main" val="84145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EB"/>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174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smtClean="0">
                <a:solidFill>
                  <a:schemeClr val="bg2"/>
                </a:solidFill>
              </a:defRPr>
            </a:lvl1pPr>
          </a:lstStyle>
          <a:p>
            <a:pPr>
              <a:defRPr/>
            </a:pPr>
            <a:fld id="{242F1F3B-29B6-4902-9DC4-E42064F8ECAE}" type="datetime1">
              <a:rPr lang="en-US" altLang="en-US"/>
              <a:pPr>
                <a:defRPr/>
              </a:pPr>
              <a:t>7/25/2018</a:t>
            </a:fld>
            <a:endParaRPr lang="en-US" altLang="en-US"/>
          </a:p>
        </p:txBody>
      </p:sp>
      <p:sp>
        <p:nvSpPr>
          <p:cNvPr id="3174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smtClean="0">
                <a:solidFill>
                  <a:schemeClr val="bg2"/>
                </a:solidFill>
              </a:defRPr>
            </a:lvl1pPr>
          </a:lstStyle>
          <a:p>
            <a:pPr>
              <a:defRPr/>
            </a:pPr>
            <a:r>
              <a:rPr lang="en-US" altLang="en-US"/>
              <a:t>Dept of Mathematical Sciences, Brunel University</a:t>
            </a:r>
          </a:p>
        </p:txBody>
      </p:sp>
      <p:sp>
        <p:nvSpPr>
          <p:cNvPr id="3175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smtClean="0">
                <a:solidFill>
                  <a:schemeClr val="bg2"/>
                </a:solidFill>
              </a:defRPr>
            </a:lvl1pPr>
          </a:lstStyle>
          <a:p>
            <a:pPr>
              <a:defRPr/>
            </a:pPr>
            <a:fld id="{4954F3DC-1D6F-414F-AE42-FB1C902A698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5"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sldNum="0" hd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charset="0"/>
        </a:defRPr>
      </a:lvl2pPr>
      <a:lvl3pPr algn="l" rtl="0" eaLnBrk="0" fontAlgn="base" hangingPunct="0">
        <a:spcBef>
          <a:spcPct val="0"/>
        </a:spcBef>
        <a:spcAft>
          <a:spcPct val="0"/>
        </a:spcAft>
        <a:defRPr kumimoji="1" sz="4400">
          <a:solidFill>
            <a:schemeClr val="tx2"/>
          </a:solidFill>
          <a:latin typeface="Times New Roman" charset="0"/>
        </a:defRPr>
      </a:lvl3pPr>
      <a:lvl4pPr algn="l" rtl="0" eaLnBrk="0" fontAlgn="base" hangingPunct="0">
        <a:spcBef>
          <a:spcPct val="0"/>
        </a:spcBef>
        <a:spcAft>
          <a:spcPct val="0"/>
        </a:spcAft>
        <a:defRPr kumimoji="1" sz="4400">
          <a:solidFill>
            <a:schemeClr val="tx2"/>
          </a:solidFill>
          <a:latin typeface="Times New Roman" charset="0"/>
        </a:defRPr>
      </a:lvl4pPr>
      <a:lvl5pPr algn="l" rtl="0" eaLnBrk="0" fontAlgn="base" hangingPunct="0">
        <a:spcBef>
          <a:spcPct val="0"/>
        </a:spcBef>
        <a:spcAft>
          <a:spcPct val="0"/>
        </a:spcAft>
        <a:defRPr kumimoji="1" sz="4400">
          <a:solidFill>
            <a:schemeClr val="tx2"/>
          </a:solidFill>
          <a:latin typeface="Times New Roman" charset="0"/>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bg2"/>
        </a:buClr>
        <a:buFont typeface="Monotype Sorts" pitchFamily="2" charset="2"/>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50000"/>
        <a:buFont typeface="Monotype Sort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vmlDrawing" Target="../drawings/vmlDrawing1.vml"/><Relationship Id="rId1" Type="http://schemas.openxmlformats.org/officeDocument/2006/relationships/themeOverride" Target="../theme/themeOverride1.x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762000" y="99060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Fail your PhD with confidence!</a:t>
            </a:r>
            <a:endParaRPr lang="en-US" altLang="en-US" smtClean="0"/>
          </a:p>
        </p:txBody>
      </p:sp>
      <p:sp>
        <p:nvSpPr>
          <p:cNvPr id="11267" name="Rectangle 3"/>
          <p:cNvSpPr>
            <a:spLocks noGrp="1" noChangeArrowheads="1"/>
          </p:cNvSpPr>
          <p:nvPr>
            <p:ph type="subTitle" idx="1"/>
          </p:nvPr>
        </p:nvSpPr>
        <p:spPr>
          <a:xfrm>
            <a:off x="838200" y="2514600"/>
            <a:ext cx="7772400" cy="17716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dirty="0" smtClean="0"/>
              <a:t>Martin Greenhow</a:t>
            </a:r>
          </a:p>
          <a:p>
            <a:endParaRPr lang="en-US" altLang="en-US" sz="2400" dirty="0" smtClean="0">
              <a:solidFill>
                <a:srgbClr val="CC6600"/>
              </a:solidFill>
            </a:endParaRPr>
          </a:p>
          <a:p>
            <a:endParaRPr lang="en-GB" altLang="en-US" sz="2800" dirty="0" smtClean="0"/>
          </a:p>
        </p:txBody>
      </p:sp>
      <p:graphicFrame>
        <p:nvGraphicFramePr>
          <p:cNvPr id="3077" name="Object 5"/>
          <p:cNvGraphicFramePr>
            <a:graphicFrameLocks noChangeAspect="1"/>
          </p:cNvGraphicFramePr>
          <p:nvPr/>
        </p:nvGraphicFramePr>
        <p:xfrm>
          <a:off x="7239000" y="4648200"/>
          <a:ext cx="1336675" cy="1570038"/>
        </p:xfrm>
        <a:graphic>
          <a:graphicData uri="http://schemas.openxmlformats.org/presentationml/2006/ole">
            <mc:AlternateContent xmlns:mc="http://schemas.openxmlformats.org/markup-compatibility/2006">
              <mc:Choice xmlns:v="urn:schemas-microsoft-com:vml" Requires="v">
                <p:oleObj spid="_x0000_s3081" name="Clip" r:id="rId4" imgW="3192463" imgH="3749675" progId="MS_ClipArt_Gallery.2">
                  <p:embed/>
                </p:oleObj>
              </mc:Choice>
              <mc:Fallback>
                <p:oleObj name="Clip" r:id="rId4" imgW="3192463" imgH="3749675"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9000" y="4648200"/>
                        <a:ext cx="1336675" cy="157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8" name="Text Box 6"/>
          <p:cNvSpPr txBox="1">
            <a:spLocks noChangeArrowheads="1"/>
          </p:cNvSpPr>
          <p:nvPr/>
        </p:nvSpPr>
        <p:spPr bwMode="auto">
          <a:xfrm>
            <a:off x="936625" y="5097463"/>
            <a:ext cx="6149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a:solidFill>
                  <a:schemeClr val="tx1"/>
                </a:solidFill>
                <a:latin typeface="Arial" charset="0"/>
              </a:defRPr>
            </a:lvl1pPr>
            <a:lvl2pPr marL="742950" indent="-285750">
              <a:defRPr kumimoji="1" sz="2400">
                <a:solidFill>
                  <a:schemeClr val="tx1"/>
                </a:solidFill>
                <a:latin typeface="Arial" charset="0"/>
              </a:defRPr>
            </a:lvl2pPr>
            <a:lvl3pPr marL="1143000" indent="-228600">
              <a:defRPr kumimoji="1" sz="2400">
                <a:solidFill>
                  <a:schemeClr val="tx1"/>
                </a:solidFill>
                <a:latin typeface="Arial" charset="0"/>
              </a:defRPr>
            </a:lvl3pPr>
            <a:lvl4pPr marL="1600200" indent="-228600">
              <a:defRPr kumimoji="1" sz="2400">
                <a:solidFill>
                  <a:schemeClr val="tx1"/>
                </a:solidFill>
                <a:latin typeface="Arial" charset="0"/>
              </a:defRPr>
            </a:lvl4pPr>
            <a:lvl5pPr marL="2057400" indent="-228600">
              <a:defRPr kumimoji="1" sz="2400">
                <a:solidFill>
                  <a:schemeClr val="tx1"/>
                </a:solidFill>
                <a:latin typeface="Arial" charset="0"/>
              </a:defRPr>
            </a:lvl5pPr>
            <a:lvl6pPr marL="2514600" indent="-228600" eaLnBrk="0" fontAlgn="base" hangingPunct="0">
              <a:spcBef>
                <a:spcPct val="0"/>
              </a:spcBef>
              <a:spcAft>
                <a:spcPct val="0"/>
              </a:spcAft>
              <a:defRPr kumimoji="1" sz="2400">
                <a:solidFill>
                  <a:schemeClr val="tx1"/>
                </a:solidFill>
                <a:latin typeface="Arial" charset="0"/>
              </a:defRPr>
            </a:lvl6pPr>
            <a:lvl7pPr marL="2971800" indent="-228600" eaLnBrk="0" fontAlgn="base" hangingPunct="0">
              <a:spcBef>
                <a:spcPct val="0"/>
              </a:spcBef>
              <a:spcAft>
                <a:spcPct val="0"/>
              </a:spcAft>
              <a:defRPr kumimoji="1" sz="2400">
                <a:solidFill>
                  <a:schemeClr val="tx1"/>
                </a:solidFill>
                <a:latin typeface="Arial" charset="0"/>
              </a:defRPr>
            </a:lvl7pPr>
            <a:lvl8pPr marL="3429000" indent="-228600" eaLnBrk="0" fontAlgn="base" hangingPunct="0">
              <a:spcBef>
                <a:spcPct val="0"/>
              </a:spcBef>
              <a:spcAft>
                <a:spcPct val="0"/>
              </a:spcAft>
              <a:defRPr kumimoji="1" sz="2400">
                <a:solidFill>
                  <a:schemeClr val="tx1"/>
                </a:solidFill>
                <a:latin typeface="Arial" charset="0"/>
              </a:defRPr>
            </a:lvl8pPr>
            <a:lvl9pPr marL="3886200" indent="-228600" eaLnBrk="0" fontAlgn="base" hangingPunct="0">
              <a:spcBef>
                <a:spcPct val="0"/>
              </a:spcBef>
              <a:spcAft>
                <a:spcPct val="0"/>
              </a:spcAft>
              <a:defRPr kumimoji="1" sz="2400">
                <a:solidFill>
                  <a:schemeClr val="tx1"/>
                </a:solidFill>
                <a:latin typeface="Arial" charset="0"/>
              </a:defRPr>
            </a:lvl9pPr>
          </a:lstStyle>
          <a:p>
            <a:pPr>
              <a:spcBef>
                <a:spcPct val="50000"/>
              </a:spcBef>
            </a:pPr>
            <a:endParaRPr kumimoji="0" lang="en-GB" altLang="en-US">
              <a:latin typeface="Times New Roman" charset="0"/>
            </a:endParaRPr>
          </a:p>
        </p:txBody>
      </p:sp>
      <p:sp>
        <p:nvSpPr>
          <p:cNvPr id="11271" name="Text Box 7"/>
          <p:cNvSpPr txBox="1">
            <a:spLocks noChangeArrowheads="1"/>
          </p:cNvSpPr>
          <p:nvPr/>
        </p:nvSpPr>
        <p:spPr bwMode="auto">
          <a:xfrm>
            <a:off x="914400" y="4724400"/>
            <a:ext cx="6035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kumimoji="0" lang="en-US" altLang="en-US">
                <a:solidFill>
                  <a:srgbClr val="FF0000"/>
                </a:solidFill>
                <a:effectLst>
                  <a:outerShdw blurRad="38100" dist="38100" dir="2700000" algn="tl">
                    <a:srgbClr val="000000"/>
                  </a:outerShdw>
                </a:effectLst>
                <a:latin typeface="Times New Roman" charset="0"/>
              </a:rPr>
              <a:t>Health Warning: Your supervisor will not write your PhD for you! YOU OWN IT.</a:t>
            </a:r>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left)">
                                      <p:cBhvr>
                                        <p:cTn id="7" dur="500"/>
                                        <p:tgtEl>
                                          <p:spTgt spid="11266"/>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267"/>
                                        </p:tgtEl>
                                        <p:attrNameLst>
                                          <p:attrName>style.visibility</p:attrName>
                                        </p:attrNameLst>
                                      </p:cBhvr>
                                      <p:to>
                                        <p:strVal val="visible"/>
                                      </p:to>
                                    </p:set>
                                    <p:animEffect transition="in" filter="wipe(left)">
                                      <p:cBhvr>
                                        <p:cTn id="11"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7"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762000" y="304800"/>
            <a:ext cx="77216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a:t>
            </a:r>
            <a:endParaRPr lang="en-US" altLang="en-US" smtClean="0"/>
          </a:p>
        </p:txBody>
      </p:sp>
      <p:sp>
        <p:nvSpPr>
          <p:cNvPr id="51203" name="Rectangle 3"/>
          <p:cNvSpPr>
            <a:spLocks noGrp="1" noChangeArrowheads="1"/>
          </p:cNvSpPr>
          <p:nvPr>
            <p:ph type="subTitle" idx="1"/>
          </p:nvPr>
        </p:nvSpPr>
        <p:spPr>
          <a:xfrm>
            <a:off x="381000" y="1752600"/>
            <a:ext cx="8382000" cy="40386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mtClean="0"/>
              <a:t>Your thesis should be a “</a:t>
            </a:r>
            <a:r>
              <a:rPr lang="en-US" altLang="en-US" smtClean="0">
                <a:solidFill>
                  <a:srgbClr val="009900"/>
                </a:solidFill>
              </a:rPr>
              <a:t>narrative text</a:t>
            </a:r>
            <a:r>
              <a:rPr lang="en-US" altLang="en-US" smtClean="0"/>
              <a:t>” with a coherent </a:t>
            </a:r>
            <a:r>
              <a:rPr lang="en-US" altLang="en-US" smtClean="0">
                <a:solidFill>
                  <a:srgbClr val="009900"/>
                </a:solidFill>
              </a:rPr>
              <a:t>story line which flows logically from one section to the next in a coherent manner.</a:t>
            </a:r>
            <a:r>
              <a:rPr lang="en-US" altLang="en-US" sz="2800" smtClean="0"/>
              <a:t> </a:t>
            </a:r>
          </a:p>
          <a:p>
            <a:pPr>
              <a:buFont typeface="Monotype Sorts" pitchFamily="2" charset="2"/>
              <a:buChar char="§"/>
            </a:pPr>
            <a:r>
              <a:rPr lang="en-US" altLang="en-US" sz="2800" smtClean="0"/>
              <a:t>See the REQUIREMENTS GUIDE; maximum length? </a:t>
            </a:r>
          </a:p>
          <a:p>
            <a:pPr>
              <a:buFont typeface="Monotype Sorts" pitchFamily="2" charset="2"/>
              <a:buChar char="§"/>
            </a:pPr>
            <a:r>
              <a:rPr lang="en-US" altLang="en-US" smtClean="0">
                <a:solidFill>
                  <a:srgbClr val="FF0000"/>
                </a:solidFill>
              </a:rPr>
              <a:t>No padding</a:t>
            </a:r>
            <a:r>
              <a:rPr lang="en-US" altLang="en-US" smtClean="0"/>
              <a:t> - you’ll lose your thrust/reader.</a:t>
            </a: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wipe(left)">
                                      <p:cBhvr>
                                        <p:cTn id="7" dur="500"/>
                                        <p:tgtEl>
                                          <p:spTgt spid="51202"/>
                                        </p:tgtEl>
                                      </p:cBhvr>
                                    </p:animEffect>
                                  </p:childTnLst>
                                </p:cTn>
                              </p:par>
                            </p:childTnLst>
                          </p:cTn>
                        </p:par>
                        <p:par>
                          <p:cTn id="8" fill="hold" nodeType="afterGroup">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51203"/>
                                        </p:tgtEl>
                                        <p:attrNameLst>
                                          <p:attrName>style.visibility</p:attrName>
                                        </p:attrNameLst>
                                      </p:cBhvr>
                                      <p:to>
                                        <p:strVal val="visible"/>
                                      </p:to>
                                    </p:set>
                                    <p:anim calcmode="lin" valueType="num">
                                      <p:cBhvr additive="base">
                                        <p:cTn id="11" dur="500" fill="hold"/>
                                        <p:tgtEl>
                                          <p:spTgt spid="51203"/>
                                        </p:tgtEl>
                                        <p:attrNameLst>
                                          <p:attrName>ppt_x</p:attrName>
                                        </p:attrNameLst>
                                      </p:cBhvr>
                                      <p:tavLst>
                                        <p:tav tm="0">
                                          <p:val>
                                            <p:strVal val="#ppt_x"/>
                                          </p:val>
                                        </p:tav>
                                        <p:tav tm="100000">
                                          <p:val>
                                            <p:strVal val="#ppt_x"/>
                                          </p:val>
                                        </p:tav>
                                      </p:tavLst>
                                    </p:anim>
                                    <p:anim calcmode="lin" valueType="num">
                                      <p:cBhvr additive="base">
                                        <p:cTn id="12" dur="500" fill="hold"/>
                                        <p:tgtEl>
                                          <p:spTgt spid="512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utoUpdateAnimBg="0"/>
      <p:bldP spid="51203"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general points.</a:t>
            </a:r>
            <a:endParaRPr lang="en-US" altLang="en-US" smtClean="0"/>
          </a:p>
        </p:txBody>
      </p:sp>
      <p:sp>
        <p:nvSpPr>
          <p:cNvPr id="9219" name="Rectangle 3"/>
          <p:cNvSpPr>
            <a:spLocks noGrp="1" noChangeArrowheads="1"/>
          </p:cNvSpPr>
          <p:nvPr>
            <p:ph type="body" idx="1"/>
          </p:nvPr>
        </p:nvSpPr>
        <p:spPr>
          <a:xfrm>
            <a:off x="0" y="1981200"/>
            <a:ext cx="91440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mtClean="0"/>
              <a:t>The object of your thesis is to communicate, not impress or blind with science!</a:t>
            </a:r>
          </a:p>
          <a:p>
            <a:r>
              <a:rPr lang="en-US" altLang="en-US" smtClean="0"/>
              <a:t>Help your reader as much as possible.</a:t>
            </a:r>
          </a:p>
          <a:p>
            <a:r>
              <a:rPr lang="en-US" altLang="en-US" smtClean="0"/>
              <a:t>Use ordinary plain English, free of jargon and slang.</a:t>
            </a:r>
          </a:p>
          <a:p>
            <a:r>
              <a:rPr lang="en-US" altLang="en-US" smtClean="0"/>
              <a:t>Use diagrams, charts etc as much as possible.</a:t>
            </a:r>
          </a:p>
          <a:p>
            <a:r>
              <a:rPr lang="en-US" altLang="en-US" smtClean="0"/>
              <a:t>Stick to conventional and consistent nomenclature.</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the start.</a:t>
            </a:r>
            <a:endParaRPr lang="en-US" altLang="en-US" smtClean="0"/>
          </a:p>
        </p:txBody>
      </p:sp>
      <p:sp>
        <p:nvSpPr>
          <p:cNvPr id="17411" name="Rectangle 3"/>
          <p:cNvSpPr>
            <a:spLocks noGrp="1" noChangeArrowheads="1"/>
          </p:cNvSpPr>
          <p:nvPr>
            <p:ph type="body" idx="1"/>
          </p:nvPr>
        </p:nvSpPr>
        <p:spPr>
          <a:xfrm>
            <a:off x="0" y="188595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800" smtClean="0"/>
              <a:t>Title page - see the Requirements Guide.</a:t>
            </a:r>
          </a:p>
          <a:p>
            <a:r>
              <a:rPr lang="en-US" altLang="en-US" sz="2800" smtClean="0"/>
              <a:t>Acknowledgements - </a:t>
            </a:r>
            <a:r>
              <a:rPr lang="en-US" altLang="en-US" sz="2800" i="1" smtClean="0"/>
              <a:t>keep it formal!</a:t>
            </a:r>
            <a:endParaRPr lang="en-US" altLang="en-US" sz="2800" smtClean="0"/>
          </a:p>
          <a:p>
            <a:r>
              <a:rPr lang="en-US" altLang="en-US" sz="2800" smtClean="0"/>
              <a:t>Table of contents </a:t>
            </a:r>
            <a:r>
              <a:rPr lang="en-US" altLang="en-US" sz="2800" smtClean="0">
                <a:solidFill>
                  <a:srgbClr val="009900"/>
                </a:solidFill>
              </a:rPr>
              <a:t>(STRUCTURE).</a:t>
            </a:r>
          </a:p>
          <a:p>
            <a:r>
              <a:rPr lang="en-US" altLang="en-US" sz="2800" smtClean="0"/>
              <a:t>List of figures.</a:t>
            </a:r>
          </a:p>
          <a:p>
            <a:r>
              <a:rPr lang="en-US" altLang="en-US" sz="2800" smtClean="0"/>
              <a:t>Nomenclature, Definitions and Non-dimensionalisation.</a:t>
            </a:r>
          </a:p>
          <a:p>
            <a:r>
              <a:rPr lang="en-US" altLang="en-US" sz="2800" smtClean="0"/>
              <a:t>Abstract of about 2-4 sides. The abstract is an important guide to the reader and must describe the main area</a:t>
            </a:r>
            <a:r>
              <a:rPr lang="en-US" altLang="en-US" smtClean="0"/>
              <a:t> </a:t>
            </a:r>
            <a:r>
              <a:rPr lang="en-US" altLang="en-US" sz="2800" smtClean="0"/>
              <a:t>of the work and your main results. </a:t>
            </a:r>
            <a:r>
              <a:rPr lang="en-US" altLang="en-US" sz="2800" i="1" smtClean="0"/>
              <a:t>Usually written last.</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411">
                                            <p:txEl>
                                              <p:pRg st="4" end="4"/>
                                            </p:txEl>
                                          </p:spTgt>
                                        </p:tgtEl>
                                        <p:attrNameLst>
                                          <p:attrName>style.visibility</p:attrName>
                                        </p:attrNameLst>
                                      </p:cBhvr>
                                      <p:to>
                                        <p:strVal val="visible"/>
                                      </p:to>
                                    </p:set>
                                    <p:anim calcmode="lin" valueType="num">
                                      <p:cBhvr additive="base">
                                        <p:cTn id="31" dur="500" fill="hold"/>
                                        <p:tgtEl>
                                          <p:spTgt spid="174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411">
                                            <p:txEl>
                                              <p:pRg st="5" end="5"/>
                                            </p:txEl>
                                          </p:spTgt>
                                        </p:tgtEl>
                                        <p:attrNameLst>
                                          <p:attrName>style.visibility</p:attrName>
                                        </p:attrNameLst>
                                      </p:cBhvr>
                                      <p:to>
                                        <p:strVal val="visible"/>
                                      </p:to>
                                    </p:set>
                                    <p:anim calcmode="lin" valueType="num">
                                      <p:cBhvr additive="base">
                                        <p:cTn id="37" dur="500" fill="hold"/>
                                        <p:tgtEl>
                                          <p:spTgt spid="1741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74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381000" y="0"/>
            <a:ext cx="84582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the Introduction.</a:t>
            </a:r>
            <a:endParaRPr lang="en-US" altLang="en-US" smtClean="0"/>
          </a:p>
        </p:txBody>
      </p:sp>
      <p:sp>
        <p:nvSpPr>
          <p:cNvPr id="18435" name="Rectangle 3"/>
          <p:cNvSpPr>
            <a:spLocks noGrp="1" noChangeArrowheads="1"/>
          </p:cNvSpPr>
          <p:nvPr>
            <p:ph type="body" idx="1"/>
          </p:nvPr>
        </p:nvSpPr>
        <p:spPr>
          <a:xfrm>
            <a:off x="609600" y="1295400"/>
            <a:ext cx="77724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mtClean="0"/>
              <a:t>What the project is about.</a:t>
            </a:r>
          </a:p>
          <a:p>
            <a:r>
              <a:rPr lang="en-US" altLang="en-US" smtClean="0"/>
              <a:t>A “map” of the work undertaken.</a:t>
            </a:r>
          </a:p>
          <a:p>
            <a:r>
              <a:rPr lang="en-US" altLang="en-US" smtClean="0"/>
              <a:t>Why your work is interesting/important.</a:t>
            </a:r>
          </a:p>
          <a:p>
            <a:r>
              <a:rPr lang="en-US" altLang="en-US" smtClean="0"/>
              <a:t>Possible applications.</a:t>
            </a:r>
          </a:p>
          <a:p>
            <a:r>
              <a:rPr lang="en-US" altLang="en-US" smtClean="0"/>
              <a:t>A review of previous work.</a:t>
            </a:r>
          </a:p>
          <a:p>
            <a:r>
              <a:rPr lang="en-US" altLang="en-US" smtClean="0"/>
              <a:t>A clear statement of how you have extended the previous work. </a:t>
            </a:r>
          </a:p>
          <a:p>
            <a:r>
              <a:rPr lang="en-US" altLang="en-US" sz="2400" i="1" smtClean="0"/>
              <a:t>The introduction is usually written at the end of the project.</a:t>
            </a:r>
            <a:endParaRPr lang="en-US" altLang="en-US" sz="2800" i="1"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5">
                                            <p:txEl>
                                              <p:pRg st="3" end="3"/>
                                            </p:txEl>
                                          </p:spTgt>
                                        </p:tgtEl>
                                        <p:attrNameLst>
                                          <p:attrName>style.visibility</p:attrName>
                                        </p:attrNameLst>
                                      </p:cBhvr>
                                      <p:to>
                                        <p:strVal val="visible"/>
                                      </p:to>
                                    </p:set>
                                    <p:anim calcmode="lin" valueType="num">
                                      <p:cBhvr additive="base">
                                        <p:cTn id="25"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435">
                                            <p:txEl>
                                              <p:pRg st="4" end="4"/>
                                            </p:txEl>
                                          </p:spTgt>
                                        </p:tgtEl>
                                        <p:attrNameLst>
                                          <p:attrName>style.visibility</p:attrName>
                                        </p:attrNameLst>
                                      </p:cBhvr>
                                      <p:to>
                                        <p:strVal val="visible"/>
                                      </p:to>
                                    </p:set>
                                    <p:anim calcmode="lin" valueType="num">
                                      <p:cBhvr additive="base">
                                        <p:cTn id="31" dur="5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435">
                                            <p:txEl>
                                              <p:pRg st="5" end="5"/>
                                            </p:txEl>
                                          </p:spTgt>
                                        </p:tgtEl>
                                        <p:attrNameLst>
                                          <p:attrName>style.visibility</p:attrName>
                                        </p:attrNameLst>
                                      </p:cBhvr>
                                      <p:to>
                                        <p:strVal val="visible"/>
                                      </p:to>
                                    </p:set>
                                    <p:anim calcmode="lin" valueType="num">
                                      <p:cBhvr additive="base">
                                        <p:cTn id="37" dur="500" fill="hold"/>
                                        <p:tgtEl>
                                          <p:spTgt spid="1843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4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435">
                                            <p:txEl>
                                              <p:pRg st="6" end="6"/>
                                            </p:txEl>
                                          </p:spTgt>
                                        </p:tgtEl>
                                        <p:attrNameLst>
                                          <p:attrName>style.visibility</p:attrName>
                                        </p:attrNameLst>
                                      </p:cBhvr>
                                      <p:to>
                                        <p:strVal val="visible"/>
                                      </p:to>
                                    </p:set>
                                    <p:anim calcmode="lin" valueType="num">
                                      <p:cBhvr additive="base">
                                        <p:cTn id="43" dur="500" fill="hold"/>
                                        <p:tgtEl>
                                          <p:spTgt spid="1843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3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5334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the Method.</a:t>
            </a:r>
            <a:endParaRPr lang="en-US" altLang="en-US" smtClean="0"/>
          </a:p>
        </p:txBody>
      </p:sp>
      <p:sp>
        <p:nvSpPr>
          <p:cNvPr id="19459" name="Rectangle 3"/>
          <p:cNvSpPr>
            <a:spLocks noGrp="1" noChangeArrowheads="1"/>
          </p:cNvSpPr>
          <p:nvPr>
            <p:ph type="body" idx="1"/>
          </p:nvPr>
        </p:nvSpPr>
        <p:spPr>
          <a:xfrm>
            <a:off x="0" y="121920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400" smtClean="0"/>
              <a:t>This can be very technical, so help your reader “navigate” through the work by:</a:t>
            </a:r>
          </a:p>
          <a:p>
            <a:pPr lvl="1"/>
            <a:r>
              <a:rPr lang="en-US" altLang="en-US" sz="2400" smtClean="0"/>
              <a:t>clearly stating your assumptions. </a:t>
            </a:r>
          </a:p>
          <a:p>
            <a:pPr lvl="1"/>
            <a:r>
              <a:rPr lang="en-US" altLang="en-US" sz="2400" smtClean="0"/>
              <a:t>stressing what is most important. Move some material to appendices. </a:t>
            </a:r>
          </a:p>
          <a:p>
            <a:pPr lvl="1"/>
            <a:r>
              <a:rPr lang="en-US" altLang="en-US" sz="2400" smtClean="0"/>
              <a:t>using logical paragraph, section &amp; chapter breaks.</a:t>
            </a:r>
          </a:p>
          <a:p>
            <a:pPr lvl="1"/>
            <a:r>
              <a:rPr lang="en-US" altLang="en-US" sz="2400" smtClean="0"/>
              <a:t>using diagrams, charts, flow charts.</a:t>
            </a:r>
          </a:p>
          <a:p>
            <a:pPr lvl="1"/>
            <a:r>
              <a:rPr lang="en-US" altLang="en-US" sz="2400" smtClean="0"/>
              <a:t>using equations with all terms defined; consider reminding the reader of earlier definitions.</a:t>
            </a:r>
          </a:p>
          <a:p>
            <a:r>
              <a:rPr lang="en-US" altLang="en-US" sz="2400" smtClean="0"/>
              <a:t>Think </a:t>
            </a:r>
            <a:r>
              <a:rPr lang="en-US" altLang="en-US" sz="2400" i="1" smtClean="0"/>
              <a:t>strategy</a:t>
            </a:r>
            <a:r>
              <a:rPr lang="en-US" altLang="en-US" sz="2400" smtClean="0"/>
              <a:t>, not detail.</a:t>
            </a:r>
          </a:p>
          <a:p>
            <a:r>
              <a:rPr lang="en-US" altLang="en-US" sz="2400" i="1" smtClean="0"/>
              <a:t>The method section is often written early and goes through a few drafts as the work progresses and the supervisor comments on it.</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9459">
                                            <p:txEl>
                                              <p:pRg st="1" end="1"/>
                                            </p:txEl>
                                          </p:spTgt>
                                        </p:tgtEl>
                                        <p:attrNameLst>
                                          <p:attrName>style.visibility</p:attrName>
                                        </p:attrNameLst>
                                      </p:cBhvr>
                                      <p:to>
                                        <p:strVal val="visible"/>
                                      </p:to>
                                    </p:set>
                                    <p:anim calcmode="lin" valueType="num">
                                      <p:cBhvr additive="base">
                                        <p:cTn id="11"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945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9459">
                                            <p:txEl>
                                              <p:pRg st="2" end="2"/>
                                            </p:txEl>
                                          </p:spTgt>
                                        </p:tgtEl>
                                        <p:attrNameLst>
                                          <p:attrName>style.visibility</p:attrName>
                                        </p:attrNameLst>
                                      </p:cBhvr>
                                      <p:to>
                                        <p:strVal val="visible"/>
                                      </p:to>
                                    </p:set>
                                    <p:anim calcmode="lin" valueType="num">
                                      <p:cBhvr additive="base">
                                        <p:cTn id="15"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945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9459">
                                            <p:txEl>
                                              <p:pRg st="3" end="3"/>
                                            </p:txEl>
                                          </p:spTgt>
                                        </p:tgtEl>
                                        <p:attrNameLst>
                                          <p:attrName>style.visibility</p:attrName>
                                        </p:attrNameLst>
                                      </p:cBhvr>
                                      <p:to>
                                        <p:strVal val="visible"/>
                                      </p:to>
                                    </p:set>
                                    <p:anim calcmode="lin" valueType="num">
                                      <p:cBhvr additive="base">
                                        <p:cTn id="19"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459">
                                            <p:txEl>
                                              <p:pRg st="4" end="4"/>
                                            </p:txEl>
                                          </p:spTgt>
                                        </p:tgtEl>
                                        <p:attrNameLst>
                                          <p:attrName>style.visibility</p:attrName>
                                        </p:attrNameLst>
                                      </p:cBhvr>
                                      <p:to>
                                        <p:strVal val="visible"/>
                                      </p:to>
                                    </p:set>
                                    <p:anim calcmode="lin" valueType="num">
                                      <p:cBhvr additive="base">
                                        <p:cTn id="23" dur="500" fill="hold"/>
                                        <p:tgtEl>
                                          <p:spTgt spid="1945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945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9459">
                                            <p:txEl>
                                              <p:pRg st="5" end="5"/>
                                            </p:txEl>
                                          </p:spTgt>
                                        </p:tgtEl>
                                        <p:attrNameLst>
                                          <p:attrName>style.visibility</p:attrName>
                                        </p:attrNameLst>
                                      </p:cBhvr>
                                      <p:to>
                                        <p:strVal val="visible"/>
                                      </p:to>
                                    </p:set>
                                    <p:anim calcmode="lin" valueType="num">
                                      <p:cBhvr additive="base">
                                        <p:cTn id="27" dur="500" fill="hold"/>
                                        <p:tgtEl>
                                          <p:spTgt spid="1945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945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9459">
                                            <p:txEl>
                                              <p:pRg st="6" end="6"/>
                                            </p:txEl>
                                          </p:spTgt>
                                        </p:tgtEl>
                                        <p:attrNameLst>
                                          <p:attrName>style.visibility</p:attrName>
                                        </p:attrNameLst>
                                      </p:cBhvr>
                                      <p:to>
                                        <p:strVal val="visible"/>
                                      </p:to>
                                    </p:set>
                                    <p:anim calcmode="lin" valueType="num">
                                      <p:cBhvr additive="base">
                                        <p:cTn id="33" dur="500" fill="hold"/>
                                        <p:tgtEl>
                                          <p:spTgt spid="19459">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945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9459">
                                            <p:txEl>
                                              <p:pRg st="7" end="7"/>
                                            </p:txEl>
                                          </p:spTgt>
                                        </p:tgtEl>
                                        <p:attrNameLst>
                                          <p:attrName>style.visibility</p:attrName>
                                        </p:attrNameLst>
                                      </p:cBhvr>
                                      <p:to>
                                        <p:strVal val="visible"/>
                                      </p:to>
                                    </p:set>
                                    <p:anim calcmode="lin" valueType="num">
                                      <p:cBhvr additive="base">
                                        <p:cTn id="39" dur="500" fill="hold"/>
                                        <p:tgtEl>
                                          <p:spTgt spid="19459">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945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6096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the Results.</a:t>
            </a:r>
            <a:endParaRPr lang="en-US" altLang="en-US" smtClean="0"/>
          </a:p>
        </p:txBody>
      </p:sp>
      <p:sp>
        <p:nvSpPr>
          <p:cNvPr id="20483" name="Rectangle 3"/>
          <p:cNvSpPr>
            <a:spLocks noGrp="1" noChangeArrowheads="1"/>
          </p:cNvSpPr>
          <p:nvPr>
            <p:ph type="body" idx="1"/>
          </p:nvPr>
        </p:nvSpPr>
        <p:spPr>
          <a:xfrm>
            <a:off x="0" y="1143000"/>
            <a:ext cx="88646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400" dirty="0" smtClean="0"/>
              <a:t>This can be very technical, so help your reader as before.</a:t>
            </a:r>
          </a:p>
          <a:p>
            <a:r>
              <a:rPr lang="en-US" altLang="en-US" sz="2400" dirty="0" smtClean="0"/>
              <a:t>When presenting results you should: </a:t>
            </a:r>
          </a:p>
          <a:p>
            <a:pPr lvl="1"/>
            <a:r>
              <a:rPr lang="en-US" altLang="en-US" sz="2400" dirty="0" smtClean="0"/>
              <a:t>state any limitations on the generality of your results. </a:t>
            </a:r>
          </a:p>
          <a:p>
            <a:pPr lvl="1"/>
            <a:r>
              <a:rPr lang="en-US" altLang="en-US" sz="2400" dirty="0" smtClean="0"/>
              <a:t>state the accuracy of your results.</a:t>
            </a:r>
          </a:p>
          <a:p>
            <a:pPr lvl="1"/>
            <a:r>
              <a:rPr lang="en-US" altLang="en-US" sz="2400" dirty="0" smtClean="0"/>
              <a:t>describe the sensitivity of your results to changes in assumptions and parameter values.</a:t>
            </a:r>
          </a:p>
          <a:p>
            <a:pPr lvl="1"/>
            <a:r>
              <a:rPr lang="en-US" altLang="en-US" sz="2400" dirty="0" smtClean="0"/>
              <a:t>Reconsider the model assumptions and refine them if possible (</a:t>
            </a:r>
            <a:r>
              <a:rPr lang="en-US" altLang="en-US" sz="2400" i="1" dirty="0" smtClean="0"/>
              <a:t>a modeling cycle</a:t>
            </a:r>
            <a:r>
              <a:rPr lang="en-US" altLang="en-US" sz="2400" dirty="0" smtClean="0"/>
              <a:t>).</a:t>
            </a:r>
          </a:p>
          <a:p>
            <a:r>
              <a:rPr lang="en-US" altLang="en-US" sz="2400" dirty="0" smtClean="0"/>
              <a:t>Explain your results; if you can’t/won’t do this, how do you expect the reader to be able to?</a:t>
            </a:r>
          </a:p>
          <a:p>
            <a:r>
              <a:rPr lang="en-US" altLang="en-US" sz="2400" i="1" dirty="0" smtClean="0"/>
              <a:t>The results section is often written early and goes through a few drafts as the work progresses and the supervisor comments on it</a:t>
            </a:r>
            <a:r>
              <a:rPr lang="en-US" altLang="en-US" sz="2400" i="1" dirty="0" smtClean="0"/>
              <a:t>.</a:t>
            </a:r>
            <a:endParaRPr lang="en-US" altLang="en-US" sz="2400" i="1" dirty="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 calcmode="lin" valueType="num">
                                      <p:cBhvr additive="base">
                                        <p:cTn id="17"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48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0483">
                                            <p:txEl>
                                              <p:pRg st="3" end="3"/>
                                            </p:txEl>
                                          </p:spTgt>
                                        </p:tgtEl>
                                        <p:attrNameLst>
                                          <p:attrName>style.visibility</p:attrName>
                                        </p:attrNameLst>
                                      </p:cBhvr>
                                      <p:to>
                                        <p:strVal val="visible"/>
                                      </p:to>
                                    </p:set>
                                    <p:anim calcmode="lin" valueType="num">
                                      <p:cBhvr additive="base">
                                        <p:cTn id="21" dur="5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048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0483">
                                            <p:txEl>
                                              <p:pRg st="4" end="4"/>
                                            </p:txEl>
                                          </p:spTgt>
                                        </p:tgtEl>
                                        <p:attrNameLst>
                                          <p:attrName>style.visibility</p:attrName>
                                        </p:attrNameLst>
                                      </p:cBhvr>
                                      <p:to>
                                        <p:strVal val="visible"/>
                                      </p:to>
                                    </p:set>
                                    <p:anim calcmode="lin" valueType="num">
                                      <p:cBhvr additive="base">
                                        <p:cTn id="25" dur="5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8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0483">
                                            <p:txEl>
                                              <p:pRg st="5" end="5"/>
                                            </p:txEl>
                                          </p:spTgt>
                                        </p:tgtEl>
                                        <p:attrNameLst>
                                          <p:attrName>style.visibility</p:attrName>
                                        </p:attrNameLst>
                                      </p:cBhvr>
                                      <p:to>
                                        <p:strVal val="visible"/>
                                      </p:to>
                                    </p:set>
                                    <p:anim calcmode="lin" valueType="num">
                                      <p:cBhvr additive="base">
                                        <p:cTn id="29" dur="5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04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0483">
                                            <p:txEl>
                                              <p:pRg st="6" end="6"/>
                                            </p:txEl>
                                          </p:spTgt>
                                        </p:tgtEl>
                                        <p:attrNameLst>
                                          <p:attrName>style.visibility</p:attrName>
                                        </p:attrNameLst>
                                      </p:cBhvr>
                                      <p:to>
                                        <p:strVal val="visible"/>
                                      </p:to>
                                    </p:set>
                                    <p:anim calcmode="lin" valueType="num">
                                      <p:cBhvr additive="base">
                                        <p:cTn id="35" dur="500" fill="hold"/>
                                        <p:tgtEl>
                                          <p:spTgt spid="2048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048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483">
                                            <p:txEl>
                                              <p:pRg st="7" end="7"/>
                                            </p:txEl>
                                          </p:spTgt>
                                        </p:tgtEl>
                                        <p:attrNameLst>
                                          <p:attrName>style.visibility</p:attrName>
                                        </p:attrNameLst>
                                      </p:cBhvr>
                                      <p:to>
                                        <p:strVal val="visible"/>
                                      </p:to>
                                    </p:set>
                                    <p:anim calcmode="lin" valueType="num">
                                      <p:cBhvr additive="base">
                                        <p:cTn id="41" dur="500" fill="hold"/>
                                        <p:tgtEl>
                                          <p:spTgt spid="2048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048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762000" y="304800"/>
            <a:ext cx="7772400" cy="685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the Conclusion.</a:t>
            </a:r>
            <a:endParaRPr lang="en-US" altLang="en-US" smtClean="0"/>
          </a:p>
        </p:txBody>
      </p:sp>
      <p:sp>
        <p:nvSpPr>
          <p:cNvPr id="21507" name="Rectangle 3"/>
          <p:cNvSpPr>
            <a:spLocks noGrp="1" noChangeArrowheads="1"/>
          </p:cNvSpPr>
          <p:nvPr>
            <p:ph type="body" idx="1"/>
          </p:nvPr>
        </p:nvSpPr>
        <p:spPr>
          <a:xfrm>
            <a:off x="762000" y="1143000"/>
            <a:ext cx="77724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800" smtClean="0"/>
              <a:t>This must not contain new ideas – </a:t>
            </a:r>
            <a:r>
              <a:rPr lang="en-US" altLang="en-US" sz="2800" smtClean="0">
                <a:solidFill>
                  <a:srgbClr val="FF0000"/>
                </a:solidFill>
              </a:rPr>
              <a:t>NOT AFTERTHOUGHTS!</a:t>
            </a:r>
          </a:p>
          <a:p>
            <a:pPr>
              <a:lnSpc>
                <a:spcPct val="90000"/>
              </a:lnSpc>
            </a:pPr>
            <a:r>
              <a:rPr lang="en-US" altLang="en-US" sz="2800" smtClean="0"/>
              <a:t>This must contain only statements which are supported by your work and follow naturally and logically from it. </a:t>
            </a:r>
          </a:p>
          <a:p>
            <a:pPr>
              <a:lnSpc>
                <a:spcPct val="90000"/>
              </a:lnSpc>
            </a:pPr>
            <a:r>
              <a:rPr lang="en-US" altLang="en-US" sz="2800" smtClean="0"/>
              <a:t>Draw some conclusions, probably taking several pages of text; </a:t>
            </a:r>
            <a:r>
              <a:rPr lang="en-US" altLang="en-US" sz="2000" smtClean="0"/>
              <a:t>if you can’t/won’t do this, why do you expect the reader to do it for you?</a:t>
            </a:r>
          </a:p>
          <a:p>
            <a:pPr>
              <a:lnSpc>
                <a:spcPct val="90000"/>
              </a:lnSpc>
            </a:pPr>
            <a:r>
              <a:rPr lang="en-US" altLang="en-US" sz="2800" smtClean="0"/>
              <a:t>Conclusions MUST be defensible (in a court of law) on the basis of ONLY what you have presented – no unsupported conclusions.</a:t>
            </a:r>
          </a:p>
          <a:p>
            <a:pPr>
              <a:lnSpc>
                <a:spcPct val="90000"/>
              </a:lnSpc>
            </a:pPr>
            <a:r>
              <a:rPr lang="en-US" altLang="en-US" sz="2400" i="1" smtClean="0"/>
              <a:t>NB The conclusion is worth a lot of attention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0" y="0"/>
            <a:ext cx="91440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4000" u="sng" smtClean="0"/>
              <a:t>The thesis itself - the Recommendations.</a:t>
            </a:r>
            <a:endParaRPr lang="en-US" altLang="en-US" smtClean="0"/>
          </a:p>
        </p:txBody>
      </p:sp>
      <p:sp>
        <p:nvSpPr>
          <p:cNvPr id="22531" name="Rectangle 3"/>
          <p:cNvSpPr>
            <a:spLocks noGrp="1" noChangeArrowheads="1"/>
          </p:cNvSpPr>
          <p:nvPr>
            <p:ph type="body" idx="1"/>
          </p:nvPr>
        </p:nvSpPr>
        <p:spPr>
          <a:xfrm>
            <a:off x="0" y="121920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400" smtClean="0"/>
              <a:t>This should contain many of the ideas which will have occurred to you as you worked, and which were written down in your log book … weren’t they?</a:t>
            </a:r>
          </a:p>
          <a:p>
            <a:pPr>
              <a:lnSpc>
                <a:spcPct val="90000"/>
              </a:lnSpc>
            </a:pPr>
            <a:r>
              <a:rPr lang="en-US" altLang="en-US" sz="2400" smtClean="0"/>
              <a:t>This must contain ideas for future work. Imagine yourself starting a similar project … what would you want to read? Be as specific as possible about:</a:t>
            </a:r>
            <a:endParaRPr lang="en-US" altLang="en-US" sz="2800" smtClean="0"/>
          </a:p>
          <a:p>
            <a:pPr lvl="1">
              <a:lnSpc>
                <a:spcPct val="90000"/>
              </a:lnSpc>
            </a:pPr>
            <a:r>
              <a:rPr lang="en-US" altLang="en-US" sz="2400" smtClean="0"/>
              <a:t>new applications of the present theories/techniques.</a:t>
            </a:r>
          </a:p>
          <a:p>
            <a:pPr lvl="1">
              <a:lnSpc>
                <a:spcPct val="90000"/>
              </a:lnSpc>
            </a:pPr>
            <a:r>
              <a:rPr lang="en-US" altLang="en-US" sz="2400" smtClean="0"/>
              <a:t>application in areas with similar mathematical/programming structures.</a:t>
            </a:r>
          </a:p>
          <a:p>
            <a:pPr lvl="1">
              <a:lnSpc>
                <a:spcPct val="90000"/>
              </a:lnSpc>
            </a:pPr>
            <a:r>
              <a:rPr lang="en-US" altLang="en-US" sz="2400" smtClean="0"/>
              <a:t>Extensions which avoid the limitations/weaknesses of your work. Be honest - this is a sign that you know what you are doing and will be rewarded rather that penalised!</a:t>
            </a:r>
          </a:p>
          <a:p>
            <a:pPr>
              <a:lnSpc>
                <a:spcPct val="90000"/>
              </a:lnSpc>
            </a:pPr>
            <a:r>
              <a:rPr lang="en-US" altLang="en-US" sz="2400" i="1" smtClean="0">
                <a:solidFill>
                  <a:srgbClr val="009900"/>
                </a:solidFill>
              </a:rPr>
              <a:t>NB The Recommendations are worth a lot of attention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 calcmode="lin" valueType="num">
                                      <p:cBhvr additive="base">
                                        <p:cTn id="17"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53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2531">
                                            <p:txEl>
                                              <p:pRg st="3" end="3"/>
                                            </p:txEl>
                                          </p:spTgt>
                                        </p:tgtEl>
                                        <p:attrNameLst>
                                          <p:attrName>style.visibility</p:attrName>
                                        </p:attrNameLst>
                                      </p:cBhvr>
                                      <p:to>
                                        <p:strVal val="visible"/>
                                      </p:to>
                                    </p:set>
                                    <p:anim calcmode="lin" valueType="num">
                                      <p:cBhvr additive="base">
                                        <p:cTn id="21"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2531">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2531">
                                            <p:txEl>
                                              <p:pRg st="4" end="4"/>
                                            </p:txEl>
                                          </p:spTgt>
                                        </p:tgtEl>
                                        <p:attrNameLst>
                                          <p:attrName>style.visibility</p:attrName>
                                        </p:attrNameLst>
                                      </p:cBhvr>
                                      <p:to>
                                        <p:strVal val="visible"/>
                                      </p:to>
                                    </p:set>
                                    <p:anim calcmode="lin" valueType="num">
                                      <p:cBhvr additive="base">
                                        <p:cTn id="25"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531">
                                            <p:txEl>
                                              <p:pRg st="5" end="5"/>
                                            </p:txEl>
                                          </p:spTgt>
                                        </p:tgtEl>
                                        <p:attrNameLst>
                                          <p:attrName>style.visibility</p:attrName>
                                        </p:attrNameLst>
                                      </p:cBhvr>
                                      <p:to>
                                        <p:strVal val="visible"/>
                                      </p:to>
                                    </p:set>
                                    <p:anim calcmode="lin" valueType="num">
                                      <p:cBhvr additive="base">
                                        <p:cTn id="31" dur="5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5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r>
              <a:rPr lang="en-US" altLang="en-US" u="sng" smtClean="0"/>
              <a:t>The thesis itself - the Appendices.</a:t>
            </a:r>
            <a:endParaRPr lang="en-US" altLang="en-US" smtClean="0"/>
          </a:p>
        </p:txBody>
      </p:sp>
      <p:sp>
        <p:nvSpPr>
          <p:cNvPr id="20484" name="Rectangle 3"/>
          <p:cNvSpPr>
            <a:spLocks noGrp="1" noChangeArrowheads="1"/>
          </p:cNvSpPr>
          <p:nvPr>
            <p:ph type="body" idx="1"/>
          </p:nvPr>
        </p:nvSpPr>
        <p:spPr/>
        <p:txBody>
          <a:bodyPr/>
          <a:lstStyle/>
          <a:p>
            <a:pPr>
              <a:lnSpc>
                <a:spcPct val="90000"/>
              </a:lnSpc>
            </a:pPr>
            <a:r>
              <a:rPr lang="en-US" altLang="en-US" sz="2400" smtClean="0"/>
              <a:t>Program listings - on a disc to help future students.</a:t>
            </a:r>
          </a:p>
          <a:p>
            <a:pPr>
              <a:lnSpc>
                <a:spcPct val="90000"/>
              </a:lnSpc>
            </a:pPr>
            <a:r>
              <a:rPr lang="en-US" altLang="en-US" sz="2400" smtClean="0"/>
              <a:t>Data printouts - again on disc.</a:t>
            </a:r>
          </a:p>
          <a:p>
            <a:pPr>
              <a:lnSpc>
                <a:spcPct val="90000"/>
              </a:lnSpc>
            </a:pPr>
            <a:r>
              <a:rPr lang="en-US" altLang="en-US" sz="2400" smtClean="0"/>
              <a:t>List of software used.</a:t>
            </a:r>
          </a:p>
          <a:p>
            <a:pPr>
              <a:lnSpc>
                <a:spcPct val="90000"/>
              </a:lnSpc>
            </a:pPr>
            <a:r>
              <a:rPr lang="en-US" altLang="en-US" sz="2400" smtClean="0"/>
              <a:t>Logbook?</a:t>
            </a:r>
          </a:p>
          <a:p>
            <a:pPr>
              <a:lnSpc>
                <a:spcPct val="90000"/>
              </a:lnSpc>
            </a:pPr>
            <a:r>
              <a:rPr lang="en-US" altLang="en-US" sz="2400" smtClean="0"/>
              <a:t>Instructions for reading data and/or running any programs on the disc. Remember that the External Examiner may well want to do this, so be specific and include everything that is needed unless this infringes copyright laws.</a:t>
            </a:r>
          </a:p>
          <a:p>
            <a:pPr>
              <a:lnSpc>
                <a:spcPct val="90000"/>
              </a:lnSpc>
            </a:pPr>
            <a:r>
              <a:rPr lang="en-US" altLang="en-US" sz="2400" smtClean="0"/>
              <a:t>Proofs and material which underpins, but is not part of, the main narrative.</a:t>
            </a:r>
          </a:p>
          <a:p>
            <a:pPr>
              <a:lnSpc>
                <a:spcPct val="90000"/>
              </a:lnSpc>
            </a:pPr>
            <a:r>
              <a:rPr lang="en-US" altLang="en-US" sz="2400" i="1" smtClean="0"/>
              <a:t>Include material here which will help future PhD students.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thesis itself - the References.</a:t>
            </a:r>
            <a:endParaRPr lang="en-US" altLang="en-US" smtClean="0"/>
          </a:p>
        </p:txBody>
      </p:sp>
      <p:sp>
        <p:nvSpPr>
          <p:cNvPr id="25603" name="Rectangle 3"/>
          <p:cNvSpPr>
            <a:spLocks noGrp="1" noChangeArrowheads="1"/>
          </p:cNvSpPr>
          <p:nvPr>
            <p:ph type="body" idx="1"/>
          </p:nvPr>
        </p:nvSpPr>
        <p:spPr>
          <a:xfrm>
            <a:off x="0" y="144780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800" smtClean="0"/>
              <a:t>Books.</a:t>
            </a:r>
          </a:p>
          <a:p>
            <a:pPr lvl="1">
              <a:lnSpc>
                <a:spcPct val="90000"/>
              </a:lnSpc>
            </a:pPr>
            <a:r>
              <a:rPr lang="en-US" altLang="en-US" sz="2400" smtClean="0"/>
              <a:t>Greenhow M. (1982)“My life as a dog” Oxford Univ. Press 4</a:t>
            </a:r>
            <a:r>
              <a:rPr lang="en-US" altLang="en-US" sz="2400" baseline="30000" smtClean="0"/>
              <a:t>th</a:t>
            </a:r>
            <a:r>
              <a:rPr lang="en-US" altLang="en-US" sz="2400" smtClean="0"/>
              <a:t> ed. </a:t>
            </a:r>
          </a:p>
          <a:p>
            <a:pPr>
              <a:lnSpc>
                <a:spcPct val="90000"/>
              </a:lnSpc>
            </a:pPr>
            <a:r>
              <a:rPr lang="en-US" altLang="en-US" sz="2800" smtClean="0"/>
              <a:t>Journals.</a:t>
            </a:r>
          </a:p>
          <a:p>
            <a:pPr lvl="1">
              <a:lnSpc>
                <a:spcPct val="90000"/>
              </a:lnSpc>
            </a:pPr>
            <a:r>
              <a:rPr lang="en-US" altLang="en-US" sz="2400" smtClean="0"/>
              <a:t>Greenhow M. (1937) “The mathematics of guinea pig sexing”  J. Math. Biol., </a:t>
            </a:r>
            <a:r>
              <a:rPr lang="en-US" altLang="en-US" sz="2400" b="1" smtClean="0"/>
              <a:t>8</a:t>
            </a:r>
            <a:r>
              <a:rPr lang="en-US" altLang="en-US" sz="2400" smtClean="0"/>
              <a:t>, part 4, pp 1-59. </a:t>
            </a:r>
          </a:p>
          <a:p>
            <a:pPr>
              <a:lnSpc>
                <a:spcPct val="90000"/>
              </a:lnSpc>
            </a:pPr>
            <a:r>
              <a:rPr lang="en-US" altLang="en-US" sz="2800" smtClean="0"/>
              <a:t>Electronic sources:</a:t>
            </a:r>
          </a:p>
          <a:p>
            <a:pPr lvl="1">
              <a:lnSpc>
                <a:spcPct val="90000"/>
              </a:lnSpc>
            </a:pPr>
            <a:r>
              <a:rPr lang="en-US" altLang="en-US" sz="2400" smtClean="0"/>
              <a:t>WWW - state exact URLs and date when accessed.</a:t>
            </a:r>
          </a:p>
          <a:p>
            <a:pPr lvl="1">
              <a:lnSpc>
                <a:spcPct val="90000"/>
              </a:lnSpc>
            </a:pPr>
            <a:r>
              <a:rPr lang="en-US" altLang="en-US" sz="2400" smtClean="0"/>
              <a:t>Graphics from web (or similar) needs to be referenced.</a:t>
            </a:r>
          </a:p>
          <a:p>
            <a:pPr lvl="1">
              <a:lnSpc>
                <a:spcPct val="90000"/>
              </a:lnSpc>
            </a:pPr>
            <a:r>
              <a:rPr lang="en-US" altLang="en-US" sz="2400" smtClean="0"/>
              <a:t>Remember: </a:t>
            </a:r>
            <a:r>
              <a:rPr lang="en-US" altLang="en-US" sz="2400" smtClean="0">
                <a:solidFill>
                  <a:srgbClr val="FF0000"/>
                </a:solidFill>
              </a:rPr>
              <a:t>NO DOWNLOADING OF CHUNKS!</a:t>
            </a:r>
            <a:endParaRPr lang="en-US" altLang="en-US" sz="2400" smtClean="0"/>
          </a:p>
          <a:p>
            <a:pPr>
              <a:lnSpc>
                <a:spcPct val="90000"/>
              </a:lnSpc>
            </a:pPr>
            <a:r>
              <a:rPr lang="en-US" altLang="en-US" sz="2400" i="1" smtClean="0"/>
              <a:t>NB Read the Study Skills Guide – see the examples on plagarism.</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anim calcmode="lin" valueType="num">
                                      <p:cBhvr additive="base">
                                        <p:cTn id="11"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6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 calcmode="lin" valueType="num">
                                      <p:cBhvr additive="base">
                                        <p:cTn id="17"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560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5603">
                                            <p:txEl>
                                              <p:pRg st="3" end="3"/>
                                            </p:txEl>
                                          </p:spTgt>
                                        </p:tgtEl>
                                        <p:attrNameLst>
                                          <p:attrName>style.visibility</p:attrName>
                                        </p:attrNameLst>
                                      </p:cBhvr>
                                      <p:to>
                                        <p:strVal val="visible"/>
                                      </p:to>
                                    </p:set>
                                    <p:anim calcmode="lin" valueType="num">
                                      <p:cBhvr additive="base">
                                        <p:cTn id="21" dur="5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56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 calcmode="lin" valueType="num">
                                      <p:cBhvr additive="base">
                                        <p:cTn id="27" dur="5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560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5603">
                                            <p:txEl>
                                              <p:pRg st="5" end="5"/>
                                            </p:txEl>
                                          </p:spTgt>
                                        </p:tgtEl>
                                        <p:attrNameLst>
                                          <p:attrName>style.visibility</p:attrName>
                                        </p:attrNameLst>
                                      </p:cBhvr>
                                      <p:to>
                                        <p:strVal val="visible"/>
                                      </p:to>
                                    </p:set>
                                    <p:anim calcmode="lin" valueType="num">
                                      <p:cBhvr additive="base">
                                        <p:cTn id="31" dur="500" fill="hold"/>
                                        <p:tgtEl>
                                          <p:spTgt spid="2560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560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5603">
                                            <p:txEl>
                                              <p:pRg st="6" end="6"/>
                                            </p:txEl>
                                          </p:spTgt>
                                        </p:tgtEl>
                                        <p:attrNameLst>
                                          <p:attrName>style.visibility</p:attrName>
                                        </p:attrNameLst>
                                      </p:cBhvr>
                                      <p:to>
                                        <p:strVal val="visible"/>
                                      </p:to>
                                    </p:set>
                                    <p:anim calcmode="lin" valueType="num">
                                      <p:cBhvr additive="base">
                                        <p:cTn id="35" dur="500" fill="hold"/>
                                        <p:tgtEl>
                                          <p:spTgt spid="2560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560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5603">
                                            <p:txEl>
                                              <p:pRg st="7" end="7"/>
                                            </p:txEl>
                                          </p:spTgt>
                                        </p:tgtEl>
                                        <p:attrNameLst>
                                          <p:attrName>style.visibility</p:attrName>
                                        </p:attrNameLst>
                                      </p:cBhvr>
                                      <p:to>
                                        <p:strVal val="visible"/>
                                      </p:to>
                                    </p:set>
                                    <p:anim calcmode="lin" valueType="num">
                                      <p:cBhvr additive="base">
                                        <p:cTn id="39" dur="500" fill="hold"/>
                                        <p:tgtEl>
                                          <p:spTgt spid="2560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560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5603">
                                            <p:txEl>
                                              <p:pRg st="8" end="8"/>
                                            </p:txEl>
                                          </p:spTgt>
                                        </p:tgtEl>
                                        <p:attrNameLst>
                                          <p:attrName>style.visibility</p:attrName>
                                        </p:attrNameLst>
                                      </p:cBhvr>
                                      <p:to>
                                        <p:strVal val="visible"/>
                                      </p:to>
                                    </p:set>
                                    <p:anim calcmode="lin" valueType="num">
                                      <p:cBhvr additive="base">
                                        <p:cTn id="45" dur="500" fill="hold"/>
                                        <p:tgtEl>
                                          <p:spTgt spid="2560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560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1026"/>
          <p:cNvSpPr>
            <a:spLocks noGrp="1" noChangeArrowheads="1"/>
          </p:cNvSpPr>
          <p:nvPr>
            <p:ph type="title"/>
          </p:nvPr>
        </p:nvSpPr>
        <p:spPr/>
        <p:txBody>
          <a:bodyPr/>
          <a:lstStyle/>
          <a:p>
            <a:r>
              <a:rPr lang="en-GB" altLang="en-US" smtClean="0"/>
              <a:t>7 ways of failing</a:t>
            </a:r>
          </a:p>
        </p:txBody>
      </p:sp>
      <p:sp>
        <p:nvSpPr>
          <p:cNvPr id="43011" name="Rectangle 1027"/>
          <p:cNvSpPr>
            <a:spLocks noGrp="1" noChangeArrowheads="1"/>
          </p:cNvSpPr>
          <p:nvPr>
            <p:ph type="body" idx="1"/>
          </p:nvPr>
        </p:nvSpPr>
        <p:spPr/>
        <p:txBody>
          <a:bodyPr/>
          <a:lstStyle/>
          <a:p>
            <a:pPr>
              <a:lnSpc>
                <a:spcPct val="90000"/>
              </a:lnSpc>
            </a:pPr>
            <a:r>
              <a:rPr lang="en-GB" altLang="en-US" sz="2800" smtClean="0"/>
              <a:t>Not wanting a PhD</a:t>
            </a:r>
          </a:p>
          <a:p>
            <a:pPr>
              <a:lnSpc>
                <a:spcPct val="90000"/>
              </a:lnSpc>
            </a:pPr>
            <a:r>
              <a:rPr lang="en-GB" altLang="en-US" sz="2800" smtClean="0"/>
              <a:t>Overestimating what’s needed – never getting started (frozen)</a:t>
            </a:r>
          </a:p>
          <a:p>
            <a:pPr>
              <a:lnSpc>
                <a:spcPct val="90000"/>
              </a:lnSpc>
            </a:pPr>
            <a:r>
              <a:rPr lang="en-GB" altLang="en-US" sz="2800" smtClean="0"/>
              <a:t>Underestimating what’s needed – never getting started</a:t>
            </a:r>
          </a:p>
          <a:p>
            <a:pPr>
              <a:lnSpc>
                <a:spcPct val="90000"/>
              </a:lnSpc>
            </a:pPr>
            <a:r>
              <a:rPr lang="en-GB" altLang="en-US" sz="2800" smtClean="0"/>
              <a:t>Having a crap supervisor (not really an excuse!)</a:t>
            </a:r>
          </a:p>
          <a:p>
            <a:pPr>
              <a:lnSpc>
                <a:spcPct val="90000"/>
              </a:lnSpc>
            </a:pPr>
            <a:r>
              <a:rPr lang="en-GB" altLang="en-US" sz="2800" smtClean="0"/>
              <a:t>Having a good supervisor, but thinking he/she is crap</a:t>
            </a:r>
          </a:p>
          <a:p>
            <a:pPr>
              <a:lnSpc>
                <a:spcPct val="90000"/>
              </a:lnSpc>
            </a:pPr>
            <a:r>
              <a:rPr lang="en-GB" altLang="en-US" sz="2800" smtClean="0"/>
              <a:t>Not having a (testable) ‘thesis’</a:t>
            </a:r>
          </a:p>
          <a:p>
            <a:pPr>
              <a:lnSpc>
                <a:spcPct val="90000"/>
              </a:lnSpc>
            </a:pPr>
            <a:r>
              <a:rPr lang="en-GB" altLang="en-US" sz="2800" smtClean="0"/>
              <a:t>Taking a job before completion (not always fatal)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dissolve">
                                      <p:cBhvr>
                                        <p:cTn id="7" dur="500"/>
                                        <p:tgtEl>
                                          <p:spTgt spid="430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011">
                                            <p:txEl>
                                              <p:pRg st="1" end="1"/>
                                            </p:txEl>
                                          </p:spTgt>
                                        </p:tgtEl>
                                        <p:attrNameLst>
                                          <p:attrName>style.visibility</p:attrName>
                                        </p:attrNameLst>
                                      </p:cBhvr>
                                      <p:to>
                                        <p:strVal val="visible"/>
                                      </p:to>
                                    </p:set>
                                    <p:animEffect transition="in" filter="dissolve">
                                      <p:cBhvr>
                                        <p:cTn id="12" dur="500"/>
                                        <p:tgtEl>
                                          <p:spTgt spid="430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011">
                                            <p:txEl>
                                              <p:pRg st="2" end="2"/>
                                            </p:txEl>
                                          </p:spTgt>
                                        </p:tgtEl>
                                        <p:attrNameLst>
                                          <p:attrName>style.visibility</p:attrName>
                                        </p:attrNameLst>
                                      </p:cBhvr>
                                      <p:to>
                                        <p:strVal val="visible"/>
                                      </p:to>
                                    </p:set>
                                    <p:animEffect transition="in" filter="dissolve">
                                      <p:cBhvr>
                                        <p:cTn id="17" dur="500"/>
                                        <p:tgtEl>
                                          <p:spTgt spid="430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3011">
                                            <p:txEl>
                                              <p:pRg st="3" end="3"/>
                                            </p:txEl>
                                          </p:spTgt>
                                        </p:tgtEl>
                                        <p:attrNameLst>
                                          <p:attrName>style.visibility</p:attrName>
                                        </p:attrNameLst>
                                      </p:cBhvr>
                                      <p:to>
                                        <p:strVal val="visible"/>
                                      </p:to>
                                    </p:set>
                                    <p:animEffect transition="in" filter="dissolve">
                                      <p:cBhvr>
                                        <p:cTn id="22" dur="500"/>
                                        <p:tgtEl>
                                          <p:spTgt spid="430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3011">
                                            <p:txEl>
                                              <p:pRg st="4" end="4"/>
                                            </p:txEl>
                                          </p:spTgt>
                                        </p:tgtEl>
                                        <p:attrNameLst>
                                          <p:attrName>style.visibility</p:attrName>
                                        </p:attrNameLst>
                                      </p:cBhvr>
                                      <p:to>
                                        <p:strVal val="visible"/>
                                      </p:to>
                                    </p:set>
                                    <p:animEffect transition="in" filter="dissolve">
                                      <p:cBhvr>
                                        <p:cTn id="27" dur="500"/>
                                        <p:tgtEl>
                                          <p:spTgt spid="430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3011">
                                            <p:txEl>
                                              <p:pRg st="5" end="5"/>
                                            </p:txEl>
                                          </p:spTgt>
                                        </p:tgtEl>
                                        <p:attrNameLst>
                                          <p:attrName>style.visibility</p:attrName>
                                        </p:attrNameLst>
                                      </p:cBhvr>
                                      <p:to>
                                        <p:strVal val="visible"/>
                                      </p:to>
                                    </p:set>
                                    <p:animEffect transition="in" filter="dissolve">
                                      <p:cBhvr>
                                        <p:cTn id="32" dur="500"/>
                                        <p:tgtEl>
                                          <p:spTgt spid="4301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3011">
                                            <p:txEl>
                                              <p:pRg st="6" end="6"/>
                                            </p:txEl>
                                          </p:spTgt>
                                        </p:tgtEl>
                                        <p:attrNameLst>
                                          <p:attrName>style.visibility</p:attrName>
                                        </p:attrNameLst>
                                      </p:cBhvr>
                                      <p:to>
                                        <p:strVal val="visible"/>
                                      </p:to>
                                    </p:set>
                                    <p:animEffect transition="in" filter="dissolve">
                                      <p:cBhvr>
                                        <p:cTn id="37" dur="500"/>
                                        <p:tgtEl>
                                          <p:spTgt spid="430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r>
              <a:rPr lang="en-US" altLang="en-US" sz="4000" i="1" smtClean="0"/>
              <a:t>Why talk about all this?</a:t>
            </a:r>
          </a:p>
        </p:txBody>
      </p:sp>
      <p:sp>
        <p:nvSpPr>
          <p:cNvPr id="22532" name="Rectangle 3"/>
          <p:cNvSpPr>
            <a:spLocks noGrp="1" noChangeArrowheads="1"/>
          </p:cNvSpPr>
          <p:nvPr>
            <p:ph type="body" idx="1"/>
          </p:nvPr>
        </p:nvSpPr>
        <p:spPr/>
        <p:txBody>
          <a:bodyPr/>
          <a:lstStyle/>
          <a:p>
            <a:r>
              <a:rPr lang="en-US" altLang="en-US" sz="2800" i="1" smtClean="0">
                <a:solidFill>
                  <a:srgbClr val="FF0000"/>
                </a:solidFill>
              </a:rPr>
              <a:t>Note that students often get refereed because of poor presentation and/or inadequate abstracts, introductions, conclusions and, especially, recommendations.</a:t>
            </a:r>
          </a:p>
          <a:p>
            <a:r>
              <a:rPr lang="en-US" altLang="en-US" sz="2800" i="1" smtClean="0">
                <a:solidFill>
                  <a:srgbClr val="009900"/>
                </a:solidFill>
              </a:rPr>
              <a:t>Students generally do not fail because of crap content (assuming they have actually listened to their supervisors!)</a:t>
            </a:r>
            <a:endParaRPr lang="en-GB" altLang="en-US" sz="2800" i="1" smtClean="0">
              <a:solidFill>
                <a:srgbClr val="0099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096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When you get stuck.</a:t>
            </a:r>
            <a:endParaRPr lang="en-US" altLang="en-US" smtClean="0"/>
          </a:p>
        </p:txBody>
      </p:sp>
      <p:sp>
        <p:nvSpPr>
          <p:cNvPr id="26627" name="Rectangle 3"/>
          <p:cNvSpPr>
            <a:spLocks noGrp="1" noChangeArrowheads="1"/>
          </p:cNvSpPr>
          <p:nvPr>
            <p:ph type="body" idx="1"/>
          </p:nvPr>
        </p:nvSpPr>
        <p:spPr>
          <a:xfrm>
            <a:off x="0" y="129540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800" smtClean="0"/>
              <a:t>Can you define all your terms?</a:t>
            </a:r>
          </a:p>
          <a:p>
            <a:r>
              <a:rPr lang="en-US" altLang="en-US" sz="2800" smtClean="0"/>
              <a:t>What are the dimensions of terms in your equations? </a:t>
            </a:r>
          </a:p>
          <a:p>
            <a:r>
              <a:rPr lang="en-US" altLang="en-US" sz="2800" smtClean="0"/>
              <a:t>Can you non-dimensionalise your equations?</a:t>
            </a:r>
          </a:p>
          <a:p>
            <a:r>
              <a:rPr lang="en-US" altLang="en-US" sz="2800" smtClean="0"/>
              <a:t>What are the important parameters?</a:t>
            </a:r>
          </a:p>
          <a:p>
            <a:r>
              <a:rPr lang="en-US" altLang="en-US" sz="2800" smtClean="0"/>
              <a:t>Can you draw a flow chart for your program and check each part separately?</a:t>
            </a:r>
          </a:p>
          <a:p>
            <a:r>
              <a:rPr lang="en-US" altLang="en-US" sz="2800" smtClean="0"/>
              <a:t>Can you run simple test cases to compare your program results against analytical results?</a:t>
            </a:r>
          </a:p>
          <a:p>
            <a:r>
              <a:rPr lang="en-US" altLang="en-US" sz="2800" smtClean="0"/>
              <a:t>Write all variables to a file if your program gives unexpected results, and check them carefully.</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 calcmode="lin" valueType="num">
                                      <p:cBhvr additive="base">
                                        <p:cTn id="25"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6627">
                                            <p:txEl>
                                              <p:pRg st="4" end="4"/>
                                            </p:txEl>
                                          </p:spTgt>
                                        </p:tgtEl>
                                        <p:attrNameLst>
                                          <p:attrName>style.visibility</p:attrName>
                                        </p:attrNameLst>
                                      </p:cBhvr>
                                      <p:to>
                                        <p:strVal val="visible"/>
                                      </p:to>
                                    </p:set>
                                    <p:anim calcmode="lin" valueType="num">
                                      <p:cBhvr additive="base">
                                        <p:cTn id="31"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6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6627">
                                            <p:txEl>
                                              <p:pRg st="5" end="5"/>
                                            </p:txEl>
                                          </p:spTgt>
                                        </p:tgtEl>
                                        <p:attrNameLst>
                                          <p:attrName>style.visibility</p:attrName>
                                        </p:attrNameLst>
                                      </p:cBhvr>
                                      <p:to>
                                        <p:strVal val="visible"/>
                                      </p:to>
                                    </p:set>
                                    <p:anim calcmode="lin" valueType="num">
                                      <p:cBhvr additive="base">
                                        <p:cTn id="37" dur="5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66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627">
                                            <p:txEl>
                                              <p:pRg st="6" end="6"/>
                                            </p:txEl>
                                          </p:spTgt>
                                        </p:tgtEl>
                                        <p:attrNameLst>
                                          <p:attrName>style.visibility</p:attrName>
                                        </p:attrNameLst>
                                      </p:cBhvr>
                                      <p:to>
                                        <p:strVal val="visible"/>
                                      </p:to>
                                    </p:set>
                                    <p:anim calcmode="lin" valueType="num">
                                      <p:cBhvr additive="base">
                                        <p:cTn id="43" dur="500" fill="hold"/>
                                        <p:tgtEl>
                                          <p:spTgt spid="2662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662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6096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When you get stuck again!</a:t>
            </a:r>
            <a:endParaRPr lang="en-US" altLang="en-US" smtClean="0"/>
          </a:p>
        </p:txBody>
      </p:sp>
      <p:sp>
        <p:nvSpPr>
          <p:cNvPr id="27651" name="Rectangle 3"/>
          <p:cNvSpPr>
            <a:spLocks noGrp="1" noChangeArrowheads="1"/>
          </p:cNvSpPr>
          <p:nvPr>
            <p:ph type="body" idx="1"/>
          </p:nvPr>
        </p:nvSpPr>
        <p:spPr>
          <a:xfrm>
            <a:off x="609600" y="1371600"/>
            <a:ext cx="77724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800" smtClean="0"/>
              <a:t>Can you simplify your problem?</a:t>
            </a:r>
          </a:p>
          <a:p>
            <a:r>
              <a:rPr lang="en-US" altLang="en-US" sz="2800" smtClean="0"/>
              <a:t>Can you exploit any symmetry in your problem? </a:t>
            </a:r>
          </a:p>
          <a:p>
            <a:r>
              <a:rPr lang="en-US" altLang="en-US" sz="2800" smtClean="0"/>
              <a:t>Can you do sample calculations at e.g. x = 0, 1 etc?</a:t>
            </a:r>
          </a:p>
          <a:p>
            <a:r>
              <a:rPr lang="en-US" altLang="en-US" sz="2800" smtClean="0"/>
              <a:t>Can you do any sort of asymptotic analysis as x becomes small or big?</a:t>
            </a:r>
          </a:p>
          <a:p>
            <a:r>
              <a:rPr lang="en-US" altLang="en-US" sz="2800" smtClean="0"/>
              <a:t>Can you plot your results in a different way?</a:t>
            </a:r>
          </a:p>
          <a:p>
            <a:r>
              <a:rPr lang="en-US" altLang="en-US" sz="2800" smtClean="0"/>
              <a:t>Can you explain your problem to your supervisor or another student? If you can, you are half way to solving it!</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651">
                                            <p:txEl>
                                              <p:pRg st="3" end="3"/>
                                            </p:txEl>
                                          </p:spTgt>
                                        </p:tgtEl>
                                        <p:attrNameLst>
                                          <p:attrName>style.visibility</p:attrName>
                                        </p:attrNameLst>
                                      </p:cBhvr>
                                      <p:to>
                                        <p:strVal val="visible"/>
                                      </p:to>
                                    </p:set>
                                    <p:anim calcmode="lin" valueType="num">
                                      <p:cBhvr additive="base">
                                        <p:cTn id="25"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7651">
                                            <p:txEl>
                                              <p:pRg st="4" end="4"/>
                                            </p:txEl>
                                          </p:spTgt>
                                        </p:tgtEl>
                                        <p:attrNameLst>
                                          <p:attrName>style.visibility</p:attrName>
                                        </p:attrNameLst>
                                      </p:cBhvr>
                                      <p:to>
                                        <p:strVal val="visible"/>
                                      </p:to>
                                    </p:set>
                                    <p:anim calcmode="lin" valueType="num">
                                      <p:cBhvr additive="base">
                                        <p:cTn id="31" dur="5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6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7651">
                                            <p:txEl>
                                              <p:pRg st="5" end="5"/>
                                            </p:txEl>
                                          </p:spTgt>
                                        </p:tgtEl>
                                        <p:attrNameLst>
                                          <p:attrName>style.visibility</p:attrName>
                                        </p:attrNameLst>
                                      </p:cBhvr>
                                      <p:to>
                                        <p:strVal val="visible"/>
                                      </p:to>
                                    </p:set>
                                    <p:anim calcmode="lin" valueType="num">
                                      <p:cBhvr additive="base">
                                        <p:cTn id="37" dur="5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76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6096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The Viva.</a:t>
            </a:r>
            <a:endParaRPr lang="en-US" altLang="en-US" smtClean="0"/>
          </a:p>
        </p:txBody>
      </p:sp>
      <p:sp>
        <p:nvSpPr>
          <p:cNvPr id="28675" name="Rectangle 3"/>
          <p:cNvSpPr>
            <a:spLocks noGrp="1" noChangeArrowheads="1"/>
          </p:cNvSpPr>
          <p:nvPr>
            <p:ph type="body" idx="1"/>
          </p:nvPr>
        </p:nvSpPr>
        <p:spPr>
          <a:xfrm>
            <a:off x="0" y="114300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800" i="1" smtClean="0"/>
              <a:t>Enjoyable or not? All depends on you/your work, but examiners are not ‘out to get you!’</a:t>
            </a:r>
          </a:p>
          <a:p>
            <a:r>
              <a:rPr lang="en-US" altLang="en-US" sz="2800" i="1" smtClean="0"/>
              <a:t>Good luck!</a:t>
            </a:r>
          </a:p>
          <a:p>
            <a:endParaRPr lang="en-US" altLang="en-US" sz="2800" i="1" smtClean="0"/>
          </a:p>
        </p:txBody>
      </p:sp>
      <p:graphicFrame>
        <p:nvGraphicFramePr>
          <p:cNvPr id="25605" name="Object 4"/>
          <p:cNvGraphicFramePr>
            <a:graphicFrameLocks noChangeAspect="1"/>
          </p:cNvGraphicFramePr>
          <p:nvPr/>
        </p:nvGraphicFramePr>
        <p:xfrm>
          <a:off x="4343400" y="2971800"/>
          <a:ext cx="2566988" cy="2403475"/>
        </p:xfrm>
        <a:graphic>
          <a:graphicData uri="http://schemas.openxmlformats.org/presentationml/2006/ole">
            <mc:AlternateContent xmlns:mc="http://schemas.openxmlformats.org/markup-compatibility/2006">
              <mc:Choice xmlns:v="urn:schemas-microsoft-com:vml" Requires="v">
                <p:oleObj spid="_x0000_s25607" name="Clip" r:id="rId3" imgW="4218962" imgH="3951798" progId="MS_ClipArt_Gallery.2">
                  <p:embed/>
                </p:oleObj>
              </mc:Choice>
              <mc:Fallback>
                <p:oleObj name="Clip" r:id="rId3" imgW="4218962" imgH="3951798" progId="MS_ClipArt_Gallery.2">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2971800"/>
                        <a:ext cx="2566988" cy="2403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GB" altLang="en-US" smtClean="0"/>
              <a:t>7 more ways of failing</a:t>
            </a:r>
          </a:p>
        </p:txBody>
      </p:sp>
      <p:sp>
        <p:nvSpPr>
          <p:cNvPr id="49155" name="Rectangle 3"/>
          <p:cNvSpPr>
            <a:spLocks noGrp="1" noChangeArrowheads="1"/>
          </p:cNvSpPr>
          <p:nvPr>
            <p:ph type="body" idx="1"/>
          </p:nvPr>
        </p:nvSpPr>
        <p:spPr/>
        <p:txBody>
          <a:bodyPr/>
          <a:lstStyle/>
          <a:p>
            <a:pPr>
              <a:lnSpc>
                <a:spcPct val="90000"/>
              </a:lnSpc>
            </a:pPr>
            <a:r>
              <a:rPr lang="en-GB" altLang="en-US" sz="2800" smtClean="0"/>
              <a:t>Getting depressed</a:t>
            </a:r>
          </a:p>
          <a:p>
            <a:pPr>
              <a:lnSpc>
                <a:spcPct val="90000"/>
              </a:lnSpc>
            </a:pPr>
            <a:r>
              <a:rPr lang="en-GB" altLang="en-US" sz="2800" smtClean="0"/>
              <a:t>Getting sidetracked (teaching/other interests)</a:t>
            </a:r>
          </a:p>
          <a:p>
            <a:pPr>
              <a:lnSpc>
                <a:spcPct val="90000"/>
              </a:lnSpc>
            </a:pPr>
            <a:r>
              <a:rPr lang="en-GB" altLang="en-US" sz="2800" smtClean="0"/>
              <a:t>Changing topic/supervisor</a:t>
            </a:r>
          </a:p>
          <a:p>
            <a:pPr>
              <a:lnSpc>
                <a:spcPct val="90000"/>
              </a:lnSpc>
            </a:pPr>
            <a:r>
              <a:rPr lang="en-GB" altLang="en-US" sz="2800" smtClean="0"/>
              <a:t>Not looking after yourself (friends, sport, interests)</a:t>
            </a:r>
          </a:p>
          <a:p>
            <a:pPr>
              <a:lnSpc>
                <a:spcPct val="90000"/>
              </a:lnSpc>
            </a:pPr>
            <a:r>
              <a:rPr lang="en-GB" altLang="en-US" sz="2800" smtClean="0"/>
              <a:t>Under-valuing your worth</a:t>
            </a:r>
          </a:p>
          <a:p>
            <a:pPr>
              <a:lnSpc>
                <a:spcPct val="90000"/>
              </a:lnSpc>
            </a:pPr>
            <a:r>
              <a:rPr lang="en-GB" altLang="en-US" sz="2800" smtClean="0"/>
              <a:t>Under-valuing the worth of your research</a:t>
            </a:r>
          </a:p>
          <a:p>
            <a:pPr>
              <a:lnSpc>
                <a:spcPct val="90000"/>
              </a:lnSpc>
            </a:pPr>
            <a:r>
              <a:rPr lang="en-GB" altLang="en-US" sz="2800" smtClean="0"/>
              <a:t>Guilt (no it’s an investment in yourself)</a:t>
            </a:r>
          </a:p>
          <a:p>
            <a:pPr>
              <a:lnSpc>
                <a:spcPct val="90000"/>
              </a:lnSpc>
            </a:pPr>
            <a:r>
              <a:rPr lang="en-GB" altLang="en-US" sz="2800" smtClean="0"/>
              <a:t>Others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dissolve">
                                      <p:cBhvr>
                                        <p:cTn id="7" dur="500"/>
                                        <p:tgtEl>
                                          <p:spTgt spid="4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dissolve">
                                      <p:cBhvr>
                                        <p:cTn id="12" dur="500"/>
                                        <p:tgtEl>
                                          <p:spTgt spid="4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dissolve">
                                      <p:cBhvr>
                                        <p:cTn id="17" dur="500"/>
                                        <p:tgtEl>
                                          <p:spTgt spid="491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dissolve">
                                      <p:cBhvr>
                                        <p:cTn id="22" dur="500"/>
                                        <p:tgtEl>
                                          <p:spTgt spid="491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9155">
                                            <p:txEl>
                                              <p:pRg st="4" end="4"/>
                                            </p:txEl>
                                          </p:spTgt>
                                        </p:tgtEl>
                                        <p:attrNameLst>
                                          <p:attrName>style.visibility</p:attrName>
                                        </p:attrNameLst>
                                      </p:cBhvr>
                                      <p:to>
                                        <p:strVal val="visible"/>
                                      </p:to>
                                    </p:set>
                                    <p:animEffect transition="in" filter="dissolve">
                                      <p:cBhvr>
                                        <p:cTn id="27" dur="500"/>
                                        <p:tgtEl>
                                          <p:spTgt spid="491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9155">
                                            <p:txEl>
                                              <p:pRg st="5" end="5"/>
                                            </p:txEl>
                                          </p:spTgt>
                                        </p:tgtEl>
                                        <p:attrNameLst>
                                          <p:attrName>style.visibility</p:attrName>
                                        </p:attrNameLst>
                                      </p:cBhvr>
                                      <p:to>
                                        <p:strVal val="visible"/>
                                      </p:to>
                                    </p:set>
                                    <p:animEffect transition="in" filter="dissolve">
                                      <p:cBhvr>
                                        <p:cTn id="32" dur="500"/>
                                        <p:tgtEl>
                                          <p:spTgt spid="4915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9155">
                                            <p:txEl>
                                              <p:pRg st="6" end="6"/>
                                            </p:txEl>
                                          </p:spTgt>
                                        </p:tgtEl>
                                        <p:attrNameLst>
                                          <p:attrName>style.visibility</p:attrName>
                                        </p:attrNameLst>
                                      </p:cBhvr>
                                      <p:to>
                                        <p:strVal val="visible"/>
                                      </p:to>
                                    </p:set>
                                    <p:animEffect transition="in" filter="dissolve">
                                      <p:cBhvr>
                                        <p:cTn id="37" dur="500"/>
                                        <p:tgtEl>
                                          <p:spTgt spid="4915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9155">
                                            <p:txEl>
                                              <p:pRg st="7" end="7"/>
                                            </p:txEl>
                                          </p:spTgt>
                                        </p:tgtEl>
                                        <p:attrNameLst>
                                          <p:attrName>style.visibility</p:attrName>
                                        </p:attrNameLst>
                                      </p:cBhvr>
                                      <p:to>
                                        <p:strVal val="visible"/>
                                      </p:to>
                                    </p:set>
                                    <p:animEffect transition="in" filter="dissolve">
                                      <p:cBhvr>
                                        <p:cTn id="42" dur="500"/>
                                        <p:tgtEl>
                                          <p:spTgt spid="491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6858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You should by end year 1:</a:t>
            </a:r>
            <a:endParaRPr lang="en-US" altLang="en-US" smtClean="0"/>
          </a:p>
        </p:txBody>
      </p:sp>
      <p:sp>
        <p:nvSpPr>
          <p:cNvPr id="5123" name="Rectangle 3"/>
          <p:cNvSpPr>
            <a:spLocks noGrp="1" noChangeArrowheads="1"/>
          </p:cNvSpPr>
          <p:nvPr>
            <p:ph type="body" idx="1"/>
          </p:nvPr>
        </p:nvSpPr>
        <p:spPr>
          <a:xfrm>
            <a:off x="0" y="1066800"/>
            <a:ext cx="9144000" cy="4572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400" smtClean="0"/>
              <a:t>have a good idea about what your project will involve. </a:t>
            </a:r>
            <a:r>
              <a:rPr lang="en-US" altLang="en-US" sz="2400" smtClean="0">
                <a:solidFill>
                  <a:srgbClr val="FF0000"/>
                </a:solidFill>
              </a:rPr>
              <a:t>Sounds obvious, doesn’t it?!</a:t>
            </a:r>
          </a:p>
          <a:p>
            <a:pPr>
              <a:lnSpc>
                <a:spcPct val="90000"/>
              </a:lnSpc>
            </a:pPr>
            <a:r>
              <a:rPr lang="en-US" altLang="en-US" sz="2400" smtClean="0"/>
              <a:t>have read the backgound, some review/</a:t>
            </a:r>
            <a:r>
              <a:rPr lang="en-US" altLang="en-US" sz="2400" smtClean="0">
                <a:solidFill>
                  <a:srgbClr val="FF0000"/>
                </a:solidFill>
              </a:rPr>
              <a:t>original</a:t>
            </a:r>
            <a:r>
              <a:rPr lang="en-US" altLang="en-US" sz="2400" smtClean="0"/>
              <a:t> papers in the same area and related textbooks (not just Google!).</a:t>
            </a:r>
          </a:p>
          <a:p>
            <a:pPr>
              <a:lnSpc>
                <a:spcPct val="90000"/>
              </a:lnSpc>
            </a:pPr>
            <a:r>
              <a:rPr lang="en-US" altLang="en-US" sz="2400" smtClean="0"/>
              <a:t>have attended courses </a:t>
            </a:r>
          </a:p>
          <a:p>
            <a:pPr>
              <a:lnSpc>
                <a:spcPct val="90000"/>
              </a:lnSpc>
            </a:pPr>
            <a:r>
              <a:rPr lang="en-US" altLang="en-US" sz="2400" smtClean="0"/>
              <a:t>have started to make notes from these sources; keep this focussed and don’t copy out sections from books, download chunks from the Web or CDs - </a:t>
            </a:r>
            <a:r>
              <a:rPr lang="en-US" altLang="en-US" sz="2400" smtClean="0">
                <a:solidFill>
                  <a:srgbClr val="FF0000"/>
                </a:solidFill>
              </a:rPr>
              <a:t>this is plagiarism!</a:t>
            </a:r>
            <a:r>
              <a:rPr lang="en-US" altLang="en-US" sz="2400" smtClean="0"/>
              <a:t>  You will synthesise these notes into a narrative later. </a:t>
            </a:r>
          </a:p>
          <a:p>
            <a:pPr>
              <a:lnSpc>
                <a:spcPct val="90000"/>
              </a:lnSpc>
            </a:pPr>
            <a:r>
              <a:rPr lang="en-US" altLang="en-US" sz="2400" smtClean="0"/>
              <a:t>have written down exact references as you find them.</a:t>
            </a:r>
          </a:p>
          <a:p>
            <a:pPr>
              <a:lnSpc>
                <a:spcPct val="90000"/>
              </a:lnSpc>
            </a:pPr>
            <a:r>
              <a:rPr lang="en-US" altLang="en-US" sz="2400" smtClean="0"/>
              <a:t>have started a week-by-week log book. </a:t>
            </a:r>
          </a:p>
          <a:p>
            <a:pPr>
              <a:lnSpc>
                <a:spcPct val="90000"/>
              </a:lnSpc>
            </a:pPr>
            <a:r>
              <a:rPr lang="en-US" altLang="en-US" sz="2400" smtClean="0"/>
              <a:t>have completed a model problem and written it up.</a:t>
            </a:r>
          </a:p>
          <a:p>
            <a:pPr>
              <a:lnSpc>
                <a:spcPct val="90000"/>
              </a:lnSpc>
            </a:pPr>
            <a:r>
              <a:rPr lang="en-US" altLang="en-US" sz="2400" smtClean="0"/>
              <a:t>have been appraised! </a:t>
            </a:r>
          </a:p>
          <a:p>
            <a:pPr>
              <a:lnSpc>
                <a:spcPct val="90000"/>
              </a:lnSpc>
            </a:pPr>
            <a:r>
              <a:rPr lang="en-US" altLang="en-US" sz="2400" smtClean="0"/>
              <a:t>given a presentation to other PhD students/staff.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 calcmode="lin" valueType="num">
                                      <p:cBhvr additive="base">
                                        <p:cTn id="37" dur="500" fill="hold"/>
                                        <p:tgtEl>
                                          <p:spTgt spid="51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3">
                                            <p:txEl>
                                              <p:pRg st="6" end="6"/>
                                            </p:txEl>
                                          </p:spTgt>
                                        </p:tgtEl>
                                        <p:attrNameLst>
                                          <p:attrName>style.visibility</p:attrName>
                                        </p:attrNameLst>
                                      </p:cBhvr>
                                      <p:to>
                                        <p:strVal val="visible"/>
                                      </p:to>
                                    </p:set>
                                    <p:anim calcmode="lin" valueType="num">
                                      <p:cBhvr additive="base">
                                        <p:cTn id="43" dur="500" fill="hold"/>
                                        <p:tgtEl>
                                          <p:spTgt spid="51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23">
                                            <p:txEl>
                                              <p:pRg st="7" end="7"/>
                                            </p:txEl>
                                          </p:spTgt>
                                        </p:tgtEl>
                                        <p:attrNameLst>
                                          <p:attrName>style.visibility</p:attrName>
                                        </p:attrNameLst>
                                      </p:cBhvr>
                                      <p:to>
                                        <p:strVal val="visible"/>
                                      </p:to>
                                    </p:set>
                                    <p:anim calcmode="lin" valueType="num">
                                      <p:cBhvr additive="base">
                                        <p:cTn id="49" dur="500" fill="hold"/>
                                        <p:tgtEl>
                                          <p:spTgt spid="51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1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123">
                                            <p:txEl>
                                              <p:pRg st="8" end="8"/>
                                            </p:txEl>
                                          </p:spTgt>
                                        </p:tgtEl>
                                        <p:attrNameLst>
                                          <p:attrName>style.visibility</p:attrName>
                                        </p:attrNameLst>
                                      </p:cBhvr>
                                      <p:to>
                                        <p:strVal val="visible"/>
                                      </p:to>
                                    </p:set>
                                    <p:anim calcmode="lin" valueType="num">
                                      <p:cBhvr additive="base">
                                        <p:cTn id="55" dur="500" fill="hold"/>
                                        <p:tgtEl>
                                          <p:spTgt spid="51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12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6096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You should by start year 2:</a:t>
            </a:r>
            <a:endParaRPr lang="en-US" altLang="en-US" smtClean="0"/>
          </a:p>
        </p:txBody>
      </p:sp>
      <p:sp>
        <p:nvSpPr>
          <p:cNvPr id="15363" name="Rectangle 3"/>
          <p:cNvSpPr>
            <a:spLocks noGrp="1" noChangeArrowheads="1"/>
          </p:cNvSpPr>
          <p:nvPr>
            <p:ph type="body" idx="1"/>
          </p:nvPr>
        </p:nvSpPr>
        <p:spPr>
          <a:xfrm>
            <a:off x="0" y="1143000"/>
            <a:ext cx="91440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400" smtClean="0"/>
              <a:t>have a good understanding of the theory and methods to be used.</a:t>
            </a:r>
          </a:p>
          <a:p>
            <a:pPr>
              <a:lnSpc>
                <a:spcPct val="90000"/>
              </a:lnSpc>
            </a:pPr>
            <a:r>
              <a:rPr lang="en-US" altLang="en-US" sz="2400" smtClean="0"/>
              <a:t>have read most of the background material and made notes/references.</a:t>
            </a:r>
          </a:p>
          <a:p>
            <a:pPr>
              <a:lnSpc>
                <a:spcPct val="90000"/>
              </a:lnSpc>
            </a:pPr>
            <a:r>
              <a:rPr lang="en-US" altLang="en-US" sz="2400" smtClean="0"/>
              <a:t>Tackled </a:t>
            </a:r>
            <a:r>
              <a:rPr lang="en-US" altLang="en-US" sz="2400" smtClean="0">
                <a:solidFill>
                  <a:srgbClr val="009900"/>
                </a:solidFill>
              </a:rPr>
              <a:t>YOUR</a:t>
            </a:r>
            <a:r>
              <a:rPr lang="en-US" altLang="en-US" sz="2400" smtClean="0"/>
              <a:t> main problem</a:t>
            </a:r>
          </a:p>
          <a:p>
            <a:pPr>
              <a:lnSpc>
                <a:spcPct val="90000"/>
              </a:lnSpc>
            </a:pPr>
            <a:r>
              <a:rPr lang="en-US" altLang="en-US" sz="2400" smtClean="0"/>
              <a:t>have made a start on any programming involved. It is not possible to write a decent program without completely understanding what you want/need to do, so ask your supervisor if anything is not clear. Then draw a flow chart or write “pseudo code” to specify how the program will work before getting bogged down in language syntax. </a:t>
            </a:r>
            <a:r>
              <a:rPr lang="en-US" altLang="en-US" sz="2400" smtClean="0">
                <a:solidFill>
                  <a:srgbClr val="FF0000"/>
                </a:solidFill>
              </a:rPr>
              <a:t>Back-up all programs and check them using TEST CASES</a:t>
            </a:r>
            <a:r>
              <a:rPr lang="en-US" altLang="en-US" sz="2400" smtClean="0"/>
              <a:t>. </a:t>
            </a:r>
          </a:p>
          <a:p>
            <a:pPr>
              <a:lnSpc>
                <a:spcPct val="90000"/>
              </a:lnSpc>
            </a:pPr>
            <a:r>
              <a:rPr lang="en-US" altLang="en-US" sz="2400" smtClean="0"/>
              <a:t>have considered writing drafts as you go along to aid your thinking; in mathematics this technique is perhaps less useful, but you must keep very detailed notes and </a:t>
            </a:r>
            <a:r>
              <a:rPr lang="en-US" altLang="en-US" sz="2400" smtClean="0">
                <a:solidFill>
                  <a:srgbClr val="FF0000"/>
                </a:solidFill>
              </a:rPr>
              <a:t>back them up with photocopies or notes on your PC (AND Brunel network).</a:t>
            </a:r>
            <a:endParaRPr lang="en-US" altLang="en-US" sz="2400" smtClean="0"/>
          </a:p>
          <a:p>
            <a:pPr>
              <a:lnSpc>
                <a:spcPct val="90000"/>
              </a:lnSpc>
            </a:pPr>
            <a:r>
              <a:rPr lang="en-US" altLang="en-US" sz="2400" smtClean="0"/>
              <a:t>have seen your supervisor at least ? times.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2" end="2"/>
                                            </p:txEl>
                                          </p:spTgt>
                                        </p:tgtEl>
                                        <p:attrNameLst>
                                          <p:attrName>style.visibility</p:attrName>
                                        </p:attrNameLst>
                                      </p:cBhvr>
                                      <p:to>
                                        <p:strVal val="visible"/>
                                      </p:to>
                                    </p:set>
                                    <p:anim calcmode="lin" valueType="num">
                                      <p:cBhvr additive="base">
                                        <p:cTn id="19"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3">
                                            <p:txEl>
                                              <p:pRg st="3" end="3"/>
                                            </p:txEl>
                                          </p:spTgt>
                                        </p:tgtEl>
                                        <p:attrNameLst>
                                          <p:attrName>style.visibility</p:attrName>
                                        </p:attrNameLst>
                                      </p:cBhvr>
                                      <p:to>
                                        <p:strVal val="visible"/>
                                      </p:to>
                                    </p:set>
                                    <p:anim calcmode="lin" valueType="num">
                                      <p:cBhvr additive="base">
                                        <p:cTn id="25"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3">
                                            <p:txEl>
                                              <p:pRg st="4" end="4"/>
                                            </p:txEl>
                                          </p:spTgt>
                                        </p:tgtEl>
                                        <p:attrNameLst>
                                          <p:attrName>style.visibility</p:attrName>
                                        </p:attrNameLst>
                                      </p:cBhvr>
                                      <p:to>
                                        <p:strVal val="visible"/>
                                      </p:to>
                                    </p:set>
                                    <p:anim calcmode="lin" valueType="num">
                                      <p:cBhvr additive="base">
                                        <p:cTn id="31"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3">
                                            <p:txEl>
                                              <p:pRg st="5" end="5"/>
                                            </p:txEl>
                                          </p:spTgt>
                                        </p:tgtEl>
                                        <p:attrNameLst>
                                          <p:attrName>style.visibility</p:attrName>
                                        </p:attrNameLst>
                                      </p:cBhvr>
                                      <p:to>
                                        <p:strVal val="visible"/>
                                      </p:to>
                                    </p:set>
                                    <p:anim calcmode="lin" valueType="num">
                                      <p:cBhvr additive="base">
                                        <p:cTn id="37" dur="5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Log book and Plans</a:t>
            </a:r>
            <a:endParaRPr lang="en-US" altLang="en-US" smtClean="0"/>
          </a:p>
        </p:txBody>
      </p:sp>
      <p:sp>
        <p:nvSpPr>
          <p:cNvPr id="6147" name="Rectangle 3"/>
          <p:cNvSpPr>
            <a:spLocks noGrp="1" noChangeArrowheads="1"/>
          </p:cNvSpPr>
          <p:nvPr>
            <p:ph type="body" idx="1"/>
          </p:nvPr>
        </p:nvSpPr>
        <p:spPr>
          <a:xfrm>
            <a:off x="381000" y="1600200"/>
            <a:ext cx="81788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800" smtClean="0"/>
              <a:t>Log Book</a:t>
            </a:r>
          </a:p>
          <a:p>
            <a:pPr lvl="1">
              <a:lnSpc>
                <a:spcPct val="90000"/>
              </a:lnSpc>
            </a:pPr>
            <a:r>
              <a:rPr lang="en-US" altLang="en-US" sz="2400" smtClean="0"/>
              <a:t>Make sure your log book is up to date and</a:t>
            </a:r>
          </a:p>
          <a:p>
            <a:pPr lvl="1">
              <a:lnSpc>
                <a:spcPct val="90000"/>
              </a:lnSpc>
            </a:pPr>
            <a:r>
              <a:rPr lang="en-US" altLang="en-US" sz="2400" smtClean="0"/>
              <a:t>include failures as well as successes</a:t>
            </a:r>
          </a:p>
          <a:p>
            <a:pPr lvl="1">
              <a:lnSpc>
                <a:spcPct val="90000"/>
              </a:lnSpc>
            </a:pPr>
            <a:r>
              <a:rPr lang="en-US" altLang="en-US" sz="2400" smtClean="0"/>
              <a:t>include how long it took you to do each item</a:t>
            </a:r>
          </a:p>
          <a:p>
            <a:pPr lvl="1">
              <a:lnSpc>
                <a:spcPct val="90000"/>
              </a:lnSpc>
            </a:pPr>
            <a:r>
              <a:rPr lang="en-US" altLang="en-US" sz="2400" smtClean="0"/>
              <a:t>write down ALL ideas you have as you work (they will be useful for your Recommendations).</a:t>
            </a:r>
          </a:p>
          <a:p>
            <a:pPr lvl="1">
              <a:lnSpc>
                <a:spcPct val="90000"/>
              </a:lnSpc>
            </a:pPr>
            <a:endParaRPr lang="en-US" altLang="en-US" sz="2400" smtClean="0"/>
          </a:p>
          <a:p>
            <a:pPr>
              <a:lnSpc>
                <a:spcPct val="90000"/>
              </a:lnSpc>
            </a:pPr>
            <a:r>
              <a:rPr lang="en-US" altLang="en-US" sz="2800" u="sng" smtClean="0"/>
              <a:t>Regular Plan</a:t>
            </a:r>
            <a:endParaRPr lang="en-US" altLang="en-US" sz="2000" smtClean="0"/>
          </a:p>
          <a:p>
            <a:pPr lvl="1">
              <a:lnSpc>
                <a:spcPct val="90000"/>
              </a:lnSpc>
            </a:pPr>
            <a:r>
              <a:rPr lang="en-US" altLang="en-US" sz="2400" smtClean="0"/>
              <a:t>Prepare a regular plans and ask your supervisor for comments, especially on your plans &amp; REALISTIC timings for further work</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anim calcmode="lin" valueType="num">
                                      <p:cBhvr additive="base">
                                        <p:cTn id="11"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4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 calcmode="lin" valueType="num">
                                      <p:cBhvr additive="base">
                                        <p:cTn id="15"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4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anim calcmode="lin" valueType="num">
                                      <p:cBhvr additive="base">
                                        <p:cTn id="19"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 calcmode="lin" valueType="num">
                                      <p:cBhvr additive="base">
                                        <p:cTn id="23"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147">
                                            <p:txEl>
                                              <p:pRg st="6" end="6"/>
                                            </p:txEl>
                                          </p:spTgt>
                                        </p:tgtEl>
                                        <p:attrNameLst>
                                          <p:attrName>style.visibility</p:attrName>
                                        </p:attrNameLst>
                                      </p:cBhvr>
                                      <p:to>
                                        <p:strVal val="visible"/>
                                      </p:to>
                                    </p:set>
                                    <p:anim calcmode="lin" valueType="num">
                                      <p:cBhvr additive="base">
                                        <p:cTn id="29" dur="500" fill="hold"/>
                                        <p:tgtEl>
                                          <p:spTgt spid="6147">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147">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147">
                                            <p:txEl>
                                              <p:pRg st="7" end="7"/>
                                            </p:txEl>
                                          </p:spTgt>
                                        </p:tgtEl>
                                        <p:attrNameLst>
                                          <p:attrName>style.visibility</p:attrName>
                                        </p:attrNameLst>
                                      </p:cBhvr>
                                      <p:to>
                                        <p:strVal val="visible"/>
                                      </p:to>
                                    </p:set>
                                    <p:anim calcmode="lin" valueType="num">
                                      <p:cBhvr additive="base">
                                        <p:cTn id="33" dur="500" fill="hold"/>
                                        <p:tgtEl>
                                          <p:spTgt spid="6147">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14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r>
              <a:rPr lang="en-US" altLang="en-US" u="sng" smtClean="0"/>
              <a:t>Year 2 Giving a talk/conference paper</a:t>
            </a:r>
          </a:p>
        </p:txBody>
      </p:sp>
      <p:sp>
        <p:nvSpPr>
          <p:cNvPr id="9220" name="Rectangle 3"/>
          <p:cNvSpPr>
            <a:spLocks noGrp="1" noChangeArrowheads="1"/>
          </p:cNvSpPr>
          <p:nvPr>
            <p:ph type="body" idx="1"/>
          </p:nvPr>
        </p:nvSpPr>
        <p:spPr/>
        <p:txBody>
          <a:bodyPr/>
          <a:lstStyle/>
          <a:p>
            <a:pPr>
              <a:lnSpc>
                <a:spcPct val="90000"/>
              </a:lnSpc>
            </a:pPr>
            <a:r>
              <a:rPr lang="en-US" altLang="en-US" smtClean="0"/>
              <a:t>Think about (interim) conclusions and how you will communicate your results in graphs, charts, flow charts, spray diagrams, trees etc.</a:t>
            </a:r>
          </a:p>
          <a:p>
            <a:pPr>
              <a:lnSpc>
                <a:spcPct val="90000"/>
              </a:lnSpc>
            </a:pPr>
            <a:r>
              <a:rPr lang="en-US" altLang="en-US" smtClean="0"/>
              <a:t>Prepare and practice your presentation, asking friends to time each OHP slide.</a:t>
            </a:r>
          </a:p>
          <a:p>
            <a:pPr>
              <a:lnSpc>
                <a:spcPct val="90000"/>
              </a:lnSpc>
            </a:pPr>
            <a:r>
              <a:rPr lang="en-US" altLang="en-US" smtClean="0"/>
              <a:t>Read the advice in the Study Skills Guide – </a:t>
            </a:r>
            <a:r>
              <a:rPr lang="en-US" altLang="en-US" smtClean="0">
                <a:solidFill>
                  <a:srgbClr val="CC6600"/>
                </a:solidFill>
              </a:rPr>
              <a:t>yes really do this!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You should by middle of year 3:</a:t>
            </a:r>
            <a:endParaRPr lang="en-US" altLang="en-US" smtClean="0"/>
          </a:p>
        </p:txBody>
      </p:sp>
      <p:sp>
        <p:nvSpPr>
          <p:cNvPr id="8195" name="Rectangle 3"/>
          <p:cNvSpPr>
            <a:spLocks noGrp="1" noChangeArrowheads="1"/>
          </p:cNvSpPr>
          <p:nvPr>
            <p:ph type="body" idx="1"/>
          </p:nvPr>
        </p:nvSpPr>
        <p:spPr>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sz="2800" smtClean="0"/>
              <a:t>have finished all the actual project content.  </a:t>
            </a:r>
          </a:p>
          <a:p>
            <a:r>
              <a:rPr lang="en-US" altLang="en-US" sz="2800" smtClean="0"/>
              <a:t>have </a:t>
            </a:r>
            <a:r>
              <a:rPr lang="en-US" altLang="en-US" sz="2800" smtClean="0">
                <a:solidFill>
                  <a:srgbClr val="FF0000"/>
                </a:solidFill>
              </a:rPr>
              <a:t>structured</a:t>
            </a:r>
            <a:r>
              <a:rPr lang="en-US" altLang="en-US" sz="2800" smtClean="0"/>
              <a:t> the main sections and typed them up. </a:t>
            </a:r>
            <a:r>
              <a:rPr lang="en-US" altLang="en-US" sz="2800" smtClean="0">
                <a:solidFill>
                  <a:srgbClr val="FF0000"/>
                </a:solidFill>
              </a:rPr>
              <a:t>This will take longer than you think!</a:t>
            </a:r>
          </a:p>
          <a:p>
            <a:r>
              <a:rPr lang="en-US" altLang="en-US" sz="2800" smtClean="0"/>
              <a:t>have acted on your supervisor’s comments on your draft chapters.</a:t>
            </a:r>
          </a:p>
          <a:p>
            <a:r>
              <a:rPr lang="en-US" altLang="en-US" sz="2800" smtClean="0"/>
              <a:t>have produced all the graphs and diagrams.</a:t>
            </a:r>
          </a:p>
          <a:p>
            <a:r>
              <a:rPr lang="en-US" altLang="en-US" sz="2800" smtClean="0"/>
              <a:t>Have career plans … de-stresses you/one less thing to think about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09600" y="0"/>
            <a:ext cx="7772400" cy="11430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r>
              <a:rPr lang="en-US" altLang="en-US" u="sng" smtClean="0"/>
              <a:t>You should near the end:</a:t>
            </a:r>
            <a:endParaRPr lang="en-US" altLang="en-US" smtClean="0"/>
          </a:p>
        </p:txBody>
      </p:sp>
      <p:sp>
        <p:nvSpPr>
          <p:cNvPr id="16387" name="Rectangle 3"/>
          <p:cNvSpPr>
            <a:spLocks noGrp="1" noChangeArrowheads="1"/>
          </p:cNvSpPr>
          <p:nvPr>
            <p:ph type="body" idx="1"/>
          </p:nvPr>
        </p:nvSpPr>
        <p:spPr>
          <a:xfrm>
            <a:off x="0" y="1143000"/>
            <a:ext cx="8915400" cy="41719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nSpc>
                <a:spcPct val="90000"/>
              </a:lnSpc>
            </a:pPr>
            <a:r>
              <a:rPr lang="en-US" altLang="en-US" sz="2800" smtClean="0"/>
              <a:t>swap drafts with friends for comment. If your friends can’t understand what you have done in broad terms, it’s </a:t>
            </a:r>
            <a:r>
              <a:rPr lang="en-US" altLang="en-US" sz="2800" smtClean="0">
                <a:solidFill>
                  <a:srgbClr val="FF0000"/>
                </a:solidFill>
              </a:rPr>
              <a:t>YOUR</a:t>
            </a:r>
            <a:r>
              <a:rPr lang="en-US" altLang="en-US" sz="2800" smtClean="0"/>
              <a:t> fault. </a:t>
            </a:r>
          </a:p>
          <a:p>
            <a:pPr>
              <a:lnSpc>
                <a:spcPct val="90000"/>
              </a:lnSpc>
            </a:pPr>
            <a:r>
              <a:rPr lang="en-US" altLang="en-US" sz="2800" smtClean="0"/>
              <a:t>write the abstract, introduction, conclusions and recommendations sections. Give these to your supervisor for comment in good time.</a:t>
            </a:r>
          </a:p>
          <a:p>
            <a:pPr>
              <a:lnSpc>
                <a:spcPct val="90000"/>
              </a:lnSpc>
            </a:pPr>
            <a:r>
              <a:rPr lang="en-US" altLang="en-US" sz="2800" smtClean="0"/>
              <a:t>finalise any appendices, references and program discs.</a:t>
            </a:r>
          </a:p>
          <a:p>
            <a:pPr>
              <a:lnSpc>
                <a:spcPct val="90000"/>
              </a:lnSpc>
            </a:pPr>
            <a:r>
              <a:rPr lang="en-US" altLang="en-US" sz="2800" smtClean="0"/>
              <a:t>act on your supervisor’s comments.</a:t>
            </a:r>
          </a:p>
          <a:p>
            <a:pPr>
              <a:lnSpc>
                <a:spcPct val="90000"/>
              </a:lnSpc>
            </a:pPr>
            <a:r>
              <a:rPr lang="en-US" altLang="en-US" sz="2800" smtClean="0"/>
              <a:t>put all sections together, check spelling and grammar, include headers, footers and page numbers.</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62"/>
</p:tagLst>
</file>

<file path=ppt/theme/theme1.xml><?xml version="1.0" encoding="utf-8"?>
<a:theme xmlns:a="http://schemas.openxmlformats.org/drawingml/2006/main" name="Serene">
  <a:themeElements>
    <a:clrScheme name="Serene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fontScheme name="Seren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Serene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FC124F"/>
    </a:hlink>
    <a:folHlink>
      <a:srgbClr val="D2AAD2"/>
    </a:folHlink>
  </a:clrScheme>
</a:themeOverride>
</file>

<file path=docProps/app.xml><?xml version="1.0" encoding="utf-8"?>
<Properties xmlns="http://schemas.openxmlformats.org/officeDocument/2006/extended-properties" xmlns:vt="http://schemas.openxmlformats.org/officeDocument/2006/docPropsVTypes">
  <Template>C:\Program Files\Microsoft Office\Templates\Presentation Designs\SERENE.POT</Template>
  <TotalTime>469</TotalTime>
  <Words>1829</Words>
  <Application>Microsoft Office PowerPoint</Application>
  <PresentationFormat>On-screen Show (4:3)</PresentationFormat>
  <Paragraphs>157</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Serene</vt:lpstr>
      <vt:lpstr>Clip</vt:lpstr>
      <vt:lpstr>Fail your PhD with confidence!</vt:lpstr>
      <vt:lpstr>7 ways of failing</vt:lpstr>
      <vt:lpstr>7 more ways of failing</vt:lpstr>
      <vt:lpstr>You should by end year 1:</vt:lpstr>
      <vt:lpstr>You should by start year 2:</vt:lpstr>
      <vt:lpstr>Log book and Plans</vt:lpstr>
      <vt:lpstr>Year 2 Giving a talk/conference paper</vt:lpstr>
      <vt:lpstr>You should by middle of year 3:</vt:lpstr>
      <vt:lpstr>You should near the end:</vt:lpstr>
      <vt:lpstr>The thesis itself</vt:lpstr>
      <vt:lpstr>The thesis itself - general points.</vt:lpstr>
      <vt:lpstr>The thesis itself - the start.</vt:lpstr>
      <vt:lpstr>The thesis itself - the Introduction.</vt:lpstr>
      <vt:lpstr>The thesis itself - the Method.</vt:lpstr>
      <vt:lpstr>The thesis itself - the Results.</vt:lpstr>
      <vt:lpstr>The thesis itself - the Conclusion.</vt:lpstr>
      <vt:lpstr>The thesis itself - the Recommendations.</vt:lpstr>
      <vt:lpstr>The thesis itself - the Appendices.</vt:lpstr>
      <vt:lpstr>The thesis itself - the References.</vt:lpstr>
      <vt:lpstr>Why talk about all this?</vt:lpstr>
      <vt:lpstr>When you get stuck.</vt:lpstr>
      <vt:lpstr>When you get stuck again!</vt:lpstr>
      <vt:lpstr>The Viva.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the most from your project.</dc:title>
  <dc:creator>Ingrid Greenhow</dc:creator>
  <cp:lastModifiedBy>mastmmg</cp:lastModifiedBy>
  <cp:revision>66</cp:revision>
  <cp:lastPrinted>2000-03-03T22:29:13Z</cp:lastPrinted>
  <dcterms:created xsi:type="dcterms:W3CDTF">2000-03-03T17:57:34Z</dcterms:created>
  <dcterms:modified xsi:type="dcterms:W3CDTF">2018-07-25T15:15:17Z</dcterms:modified>
</cp:coreProperties>
</file>